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4"/>
    <p:sldMasterId id="2147483681" r:id="rId5"/>
  </p:sldMasterIdLst>
  <p:notesMasterIdLst>
    <p:notesMasterId r:id="rId18"/>
  </p:notesMasterIdLst>
  <p:handoutMasterIdLst>
    <p:handoutMasterId r:id="rId19"/>
  </p:handoutMasterIdLst>
  <p:sldIdLst>
    <p:sldId id="292" r:id="rId6"/>
    <p:sldId id="298" r:id="rId7"/>
    <p:sldId id="261" r:id="rId8"/>
    <p:sldId id="296" r:id="rId9"/>
    <p:sldId id="262" r:id="rId10"/>
    <p:sldId id="279" r:id="rId11"/>
    <p:sldId id="305" r:id="rId12"/>
    <p:sldId id="300" r:id="rId13"/>
    <p:sldId id="306" r:id="rId14"/>
    <p:sldId id="301" r:id="rId15"/>
    <p:sldId id="302" r:id="rId16"/>
    <p:sldId id="293" r:id="rId17"/>
  </p:sldIdLst>
  <p:sldSz cx="12192000" cy="6858000"/>
  <p:notesSz cx="7010400" cy="9236075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022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7492" userDrawn="1">
          <p15:clr>
            <a:srgbClr val="A4A3A4"/>
          </p15:clr>
        </p15:guide>
        <p15:guide id="6" pos="1386" userDrawn="1">
          <p15:clr>
            <a:srgbClr val="A4A3A4"/>
          </p15:clr>
        </p15:guide>
        <p15:guide id="7" pos="2144" userDrawn="1">
          <p15:clr>
            <a:srgbClr val="A4A3A4"/>
          </p15:clr>
        </p15:guide>
        <p15:guide id="8" pos="3791" userDrawn="1">
          <p15:clr>
            <a:srgbClr val="A4A3A4"/>
          </p15:clr>
        </p15:guide>
        <p15:guide id="9" pos="3902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pos="5740" userDrawn="1">
          <p15:clr>
            <a:srgbClr val="A4A3A4"/>
          </p15:clr>
        </p15:guide>
        <p15:guide id="12" pos="2912" userDrawn="1">
          <p15:clr>
            <a:srgbClr val="A4A3A4"/>
          </p15:clr>
        </p15:guide>
        <p15:guide id="13" pos="4672" userDrawn="1">
          <p15:clr>
            <a:srgbClr val="A4A3A4"/>
          </p15:clr>
        </p15:guide>
        <p15:guide id="14" pos="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BFBFBF"/>
    <a:srgbClr val="FCECE7"/>
    <a:srgbClr val="EE7D11"/>
    <a:srgbClr val="535356"/>
    <a:srgbClr val="757477"/>
    <a:srgbClr val="53064F"/>
    <a:srgbClr val="64636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83" autoAdjust="0"/>
  </p:normalViewPr>
  <p:slideViewPr>
    <p:cSldViewPr snapToGrid="0" showGuides="1">
      <p:cViewPr varScale="1">
        <p:scale>
          <a:sx n="62" d="100"/>
          <a:sy n="62" d="100"/>
        </p:scale>
        <p:origin x="144" y="1152"/>
      </p:cViewPr>
      <p:guideLst>
        <p:guide orient="horz" pos="2298"/>
        <p:guide orient="horz" pos="2160"/>
        <p:guide orient="horz" pos="2022"/>
        <p:guide orient="horz"/>
        <p:guide pos="7492"/>
        <p:guide pos="1386"/>
        <p:guide pos="2144"/>
        <p:guide pos="3791"/>
        <p:guide pos="3902"/>
        <p:guide pos="5511"/>
        <p:guide pos="5740"/>
        <p:guide pos="2912"/>
        <p:guide pos="4672"/>
        <p:guide pos="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0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1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3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6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7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04399406821551E-2"/>
          <c:y val="0.14381270903010032"/>
          <c:w val="0.82847256549678694"/>
          <c:h val="0.712374581939799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34552644587246661"/>
                  <c:y val="2.22965440356744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F23-4241-A9B8-D4C879E300E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48640632723677707"/>
                  <c:y val="2.22965440356744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F23-4241-A9B8-D4C879E300E5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1027.9380000000001</c:v>
                </c:pt>
                <c:pt idx="1">
                  <c:v>1555.7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23-4241-A9B8-D4C879E30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399952"/>
        <c:axId val="350389368"/>
      </c:barChart>
      <c:catAx>
        <c:axId val="35039995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0389368"/>
        <c:crosses val="min"/>
        <c:auto val="0"/>
        <c:lblAlgn val="ctr"/>
        <c:lblOffset val="100"/>
        <c:noMultiLvlLbl val="0"/>
      </c:catAx>
      <c:valAx>
        <c:axId val="350389368"/>
        <c:scaling>
          <c:orientation val="minMax"/>
          <c:max val="1555.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03999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255599472990776E-2"/>
          <c:y val="0.22994652406417113"/>
          <c:w val="0.810935441370224"/>
          <c:h val="0.540106951871657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8155467720685113"/>
                  <c:y val="3.5650623885918001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CD-4F26-8BC1-233427973C2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713.21199999999999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CD-4F26-8BC1-233427973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407792"/>
        <c:axId val="350401128"/>
      </c:barChart>
      <c:catAx>
        <c:axId val="35040779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0401128"/>
        <c:crosses val="min"/>
        <c:auto val="0"/>
        <c:lblAlgn val="ctr"/>
        <c:lblOffset val="100"/>
        <c:noMultiLvlLbl val="0"/>
      </c:catAx>
      <c:valAx>
        <c:axId val="350401128"/>
        <c:scaling>
          <c:orientation val="minMax"/>
          <c:max val="713.2119999999999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04077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804289544236"/>
          <c:y val="0.19253731343283581"/>
          <c:w val="0.26809651474530832"/>
          <c:h val="0.6149253731343283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230563002680965"/>
                  <c:y val="2.9850746268656717E-3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32-48A3-A74B-CC155BB7D5D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1441.28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32-48A3-A74B-CC155BB7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408576"/>
        <c:axId val="350406616"/>
      </c:barChart>
      <c:catAx>
        <c:axId val="350408576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0406616"/>
        <c:crosses val="min"/>
        <c:auto val="0"/>
        <c:lblAlgn val="ctr"/>
        <c:lblOffset val="100"/>
        <c:noMultiLvlLbl val="0"/>
      </c:catAx>
      <c:valAx>
        <c:axId val="350406616"/>
        <c:scaling>
          <c:orientation val="minMax"/>
          <c:max val="1441.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0408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56756756756758"/>
          <c:y val="0.22164948453608246"/>
          <c:w val="0.51891891891891895"/>
          <c:h val="0.55670103092783507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34714714714714717"/>
                  <c:y val="3.4364261168384879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A11-48A8-A6C6-90115D4819A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2181.27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11-48A8-A6C6-90115D481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407008"/>
        <c:axId val="350402696"/>
      </c:barChart>
      <c:catAx>
        <c:axId val="35040700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0402696"/>
        <c:crosses val="min"/>
        <c:auto val="0"/>
        <c:lblAlgn val="ctr"/>
        <c:lblOffset val="100"/>
        <c:noMultiLvlLbl val="0"/>
      </c:catAx>
      <c:valAx>
        <c:axId val="350402696"/>
        <c:scaling>
          <c:orientation val="minMax"/>
          <c:max val="2181.2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04070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71062271062272"/>
          <c:y val="0.22671353251318102"/>
          <c:w val="0.41978021978021979"/>
          <c:h val="0.5465729349736380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29450549450549451"/>
                  <c:y val="3.514938488576449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3B-40BF-9A9B-DC425D45C24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527.70000000000005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3B-40BF-9A9B-DC425D45C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0408968"/>
        <c:axId val="350404656"/>
      </c:barChart>
      <c:catAx>
        <c:axId val="3504089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350404656"/>
        <c:crosses val="min"/>
        <c:auto val="0"/>
        <c:lblAlgn val="ctr"/>
        <c:lblOffset val="100"/>
        <c:noMultiLvlLbl val="0"/>
      </c:catAx>
      <c:valAx>
        <c:axId val="350404656"/>
        <c:scaling>
          <c:orientation val="minMax"/>
          <c:max val="527.700000000000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50408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5089216446858E-2"/>
          <c:y val="0.11892247043363995"/>
          <c:w val="0.89992242048099302"/>
          <c:h val="0.7621550591327200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62D-43D6-BC5D-7D2C0E00BB12}"/>
              </c:ext>
            </c:extLst>
          </c:dPt>
          <c:dPt>
            <c:idx val="1"/>
            <c:bubble3D val="0"/>
            <c:spPr>
              <a:solidFill>
                <a:srgbClr val="80808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2D-43D6-BC5D-7D2C0E00BB12}"/>
              </c:ext>
            </c:extLst>
          </c:dPt>
          <c:dLbls>
            <c:dLbl>
              <c:idx val="0"/>
              <c:layout>
                <c:manualLayout>
                  <c:x val="3.8013964313421258E-2"/>
                  <c:y val="-1.839684625492772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2D-43D6-BC5D-7D2C0E00BB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3.8013964313421258E-2"/>
                  <c:y val="1.576872536136662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2D-43D6-BC5D-7D2C0E00BB1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34.704288622712532</c:v>
                </c:pt>
                <c:pt idx="1">
                  <c:v>65.295711377287475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2D-43D6-BC5D-7D2C0E00B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81812460667084"/>
          <c:y val="0.18209255533199195"/>
          <c:w val="0.39773442416614224"/>
          <c:h val="0.6358148893360160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E3B-4942-8EB2-5AD87E86B289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3B-4942-8EB2-5AD87E86B289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E3B-4942-8EB2-5AD87E86B289}"/>
              </c:ext>
            </c:extLst>
          </c:dPt>
          <c:dLbls>
            <c:dLbl>
              <c:idx val="0"/>
              <c:layout>
                <c:manualLayout>
                  <c:x val="2.2655758338577723E-2"/>
                  <c:y val="2.1126760563380281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E3B-4942-8EB2-5AD87E86B2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2.2655758338577723E-2"/>
                  <c:y val="-2.3138832997987926E-2"/>
                </c:manualLayout>
              </c:layout>
              <c:numFmt formatCode="0.0&quot;%&quot;;&quot;-&quot;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3B-4942-8EB2-5AD87E86B28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68.5</c:v>
                </c:pt>
                <c:pt idx="1">
                  <c:v>29.9</c:v>
                </c:pt>
                <c:pt idx="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3B-4942-8EB2-5AD87E86B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46082234290146"/>
          <c:y val="0.18209255533199195"/>
          <c:w val="0.49030256012412721"/>
          <c:h val="0.63581488933601604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364D6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EF-46B7-ADBD-32D13899CE56}"/>
              </c:ext>
            </c:extLst>
          </c:dPt>
          <c:dPt>
            <c:idx val="1"/>
            <c:bubble3D val="0"/>
            <c:spPr>
              <a:solidFill>
                <a:srgbClr val="4C6C9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EF-46B7-ADBD-32D13899CE56}"/>
              </c:ext>
            </c:extLst>
          </c:dPt>
          <c:dPt>
            <c:idx val="2"/>
            <c:bubble3D val="0"/>
            <c:spPr>
              <a:solidFill>
                <a:srgbClr val="C3CF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7EF-46B7-ADBD-32D13899CE56}"/>
              </c:ext>
            </c:extLst>
          </c:dPt>
          <c:dLbls>
            <c:dLbl>
              <c:idx val="0"/>
              <c:layout>
                <c:manualLayout>
                  <c:x val="4.0341349883630723E-2"/>
                  <c:y val="4.0241448692152917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EF-46B7-ADBD-32D13899CE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4.1892940263770363E-2"/>
                  <c:y val="-3.9235412474849095E-2"/>
                </c:manualLayout>
              </c:layout>
              <c:numFmt formatCode="0&quot;%&quot;;&quot;-&quot;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EF-46B7-ADBD-32D13899CE5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70.777999999999992</c:v>
                </c:pt>
                <c:pt idx="1">
                  <c:v>28.659000000000002</c:v>
                </c:pt>
                <c:pt idx="2">
                  <c:v>0.55999999999999994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7EF-46B7-ADBD-32D13899C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0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0936-AFBC-492D-B1DF-0A17F1FA7E2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772352"/>
            <a:ext cx="3038604" cy="462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5C28-FC8B-43BD-B7FF-A66A1D766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8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2654C1-C5CD-478D-BDA2-92604F897846}" type="datetimeFigureOut">
              <a:rPr lang="en-US"/>
              <a:pPr>
                <a:defRPr/>
              </a:pPr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074C66-681B-4E2C-9A73-D6FF753A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6" Type="http://schemas.openxmlformats.org/officeDocument/2006/relationships/image" Target="../media/image2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image" Target="../media/image14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3"/>
            </a:gs>
            <a:gs pos="82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70085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 userDrawn="1"/>
        </p:nvGrpSpPr>
        <p:grpSpPr>
          <a:xfrm rot="16200000">
            <a:off x="-185788" y="4766819"/>
            <a:ext cx="973553" cy="601979"/>
            <a:chOff x="2297168" y="-1729105"/>
            <a:chExt cx="1589032" cy="798322"/>
          </a:xfrm>
        </p:grpSpPr>
        <p:sp>
          <p:nvSpPr>
            <p:cNvPr id="87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88" name="Diamond 36"/>
            <p:cNvSpPr>
              <a:spLocks/>
            </p:cNvSpPr>
            <p:nvPr userDrawn="1"/>
          </p:nvSpPr>
          <p:spPr>
            <a:xfrm flipV="1">
              <a:off x="2297168" y="-1729105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cxnSp>
        <p:nvCxnSpPr>
          <p:cNvPr id="81" name="Straight Connector 80"/>
          <p:cNvCxnSpPr/>
          <p:nvPr userDrawn="1"/>
        </p:nvCxnSpPr>
        <p:spPr>
          <a:xfrm>
            <a:off x="2833057" y="23774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/>
          <p:cNvSpPr>
            <a:spLocks/>
          </p:cNvSpPr>
          <p:nvPr userDrawn="1"/>
        </p:nvSpPr>
        <p:spPr>
          <a:xfrm flipH="1">
            <a:off x="3213860" y="6314078"/>
            <a:ext cx="606921" cy="493123"/>
          </a:xfrm>
          <a:prstGeom prst="diamond">
            <a:avLst/>
          </a:prstGeom>
          <a:solidFill>
            <a:srgbClr val="F5C77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F5C77B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7284" y="3930210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4" name="Diamond 36"/>
          <p:cNvSpPr>
            <a:spLocks/>
          </p:cNvSpPr>
          <p:nvPr userDrawn="1"/>
        </p:nvSpPr>
        <p:spPr>
          <a:xfrm rot="16200000" flipV="1">
            <a:off x="-264495" y="1105067"/>
            <a:ext cx="1385994" cy="857004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  <a:gd name="connsiteX0" fmla="*/ 0 w 1152144"/>
              <a:gd name="connsiteY0" fmla="*/ 741172 h 741172"/>
              <a:gd name="connsiteX1" fmla="*/ 603697 w 1152144"/>
              <a:gd name="connsiteY1" fmla="*/ 0 h 741172"/>
              <a:gd name="connsiteX2" fmla="*/ 1152144 w 1152144"/>
              <a:gd name="connsiteY2" fmla="*/ 741172 h 741172"/>
              <a:gd name="connsiteX3" fmla="*/ 0 w 1152144"/>
              <a:gd name="connsiteY3" fmla="*/ 741172 h 741172"/>
              <a:gd name="connsiteX0" fmla="*/ 0 w 1152144"/>
              <a:gd name="connsiteY0" fmla="*/ 772922 h 772922"/>
              <a:gd name="connsiteX1" fmla="*/ 599093 w 1152144"/>
              <a:gd name="connsiteY1" fmla="*/ 0 h 772922"/>
              <a:gd name="connsiteX2" fmla="*/ 1152144 w 1152144"/>
              <a:gd name="connsiteY2" fmla="*/ 772922 h 772922"/>
              <a:gd name="connsiteX3" fmla="*/ 0 w 1152144"/>
              <a:gd name="connsiteY3" fmla="*/ 772922 h 772922"/>
              <a:gd name="connsiteX0" fmla="*/ 0 w 1152144"/>
              <a:gd name="connsiteY0" fmla="*/ 798322 h 798322"/>
              <a:gd name="connsiteX1" fmla="*/ 599093 w 1152144"/>
              <a:gd name="connsiteY1" fmla="*/ 0 h 798322"/>
              <a:gd name="connsiteX2" fmla="*/ 1152144 w 1152144"/>
              <a:gd name="connsiteY2" fmla="*/ 798322 h 798322"/>
              <a:gd name="connsiteX3" fmla="*/ 0 w 1152144"/>
              <a:gd name="connsiteY3" fmla="*/ 798322 h 79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798322">
                <a:moveTo>
                  <a:pt x="0" y="798322"/>
                </a:moveTo>
                <a:lnTo>
                  <a:pt x="599093" y="0"/>
                </a:lnTo>
                <a:lnTo>
                  <a:pt x="1152144" y="798322"/>
                </a:lnTo>
                <a:lnTo>
                  <a:pt x="0" y="79832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857004" y="12609"/>
            <a:ext cx="1955732" cy="798322"/>
            <a:chOff x="696316" y="12609"/>
            <a:chExt cx="1589032" cy="798322"/>
          </a:xfrm>
        </p:grpSpPr>
        <p:sp>
          <p:nvSpPr>
            <p:cNvPr id="70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  <p:sp>
          <p:nvSpPr>
            <p:cNvPr id="71" name="Diamond 36"/>
            <p:cNvSpPr>
              <a:spLocks/>
            </p:cNvSpPr>
            <p:nvPr userDrawn="1"/>
          </p:nvSpPr>
          <p:spPr>
            <a:xfrm flipV="1">
              <a:off x="696316" y="12609"/>
              <a:ext cx="1589032" cy="798322"/>
            </a:xfrm>
            <a:custGeom>
              <a:avLst/>
              <a:gdLst>
                <a:gd name="connsiteX0" fmla="*/ 0 w 1152144"/>
                <a:gd name="connsiteY0" fmla="*/ 576072 h 1152144"/>
                <a:gd name="connsiteX1" fmla="*/ 576072 w 1152144"/>
                <a:gd name="connsiteY1" fmla="*/ 0 h 1152144"/>
                <a:gd name="connsiteX2" fmla="*/ 1152144 w 1152144"/>
                <a:gd name="connsiteY2" fmla="*/ 576072 h 1152144"/>
                <a:gd name="connsiteX3" fmla="*/ 576072 w 1152144"/>
                <a:gd name="connsiteY3" fmla="*/ 1152144 h 1152144"/>
                <a:gd name="connsiteX4" fmla="*/ 0 w 1152144"/>
                <a:gd name="connsiteY4" fmla="*/ 576072 h 1152144"/>
                <a:gd name="connsiteX0" fmla="*/ 0 w 1152144"/>
                <a:gd name="connsiteY0" fmla="*/ 576072 h 576072"/>
                <a:gd name="connsiteX1" fmla="*/ 576072 w 1152144"/>
                <a:gd name="connsiteY1" fmla="*/ 0 h 576072"/>
                <a:gd name="connsiteX2" fmla="*/ 1152144 w 1152144"/>
                <a:gd name="connsiteY2" fmla="*/ 576072 h 576072"/>
                <a:gd name="connsiteX3" fmla="*/ 0 w 1152144"/>
                <a:gd name="connsiteY3" fmla="*/ 576072 h 576072"/>
                <a:gd name="connsiteX0" fmla="*/ 0 w 1152144"/>
                <a:gd name="connsiteY0" fmla="*/ 741172 h 741172"/>
                <a:gd name="connsiteX1" fmla="*/ 603697 w 1152144"/>
                <a:gd name="connsiteY1" fmla="*/ 0 h 741172"/>
                <a:gd name="connsiteX2" fmla="*/ 1152144 w 1152144"/>
                <a:gd name="connsiteY2" fmla="*/ 741172 h 741172"/>
                <a:gd name="connsiteX3" fmla="*/ 0 w 1152144"/>
                <a:gd name="connsiteY3" fmla="*/ 741172 h 741172"/>
                <a:gd name="connsiteX0" fmla="*/ 0 w 1152144"/>
                <a:gd name="connsiteY0" fmla="*/ 772922 h 772922"/>
                <a:gd name="connsiteX1" fmla="*/ 599093 w 1152144"/>
                <a:gd name="connsiteY1" fmla="*/ 0 h 772922"/>
                <a:gd name="connsiteX2" fmla="*/ 1152144 w 1152144"/>
                <a:gd name="connsiteY2" fmla="*/ 772922 h 772922"/>
                <a:gd name="connsiteX3" fmla="*/ 0 w 1152144"/>
                <a:gd name="connsiteY3" fmla="*/ 772922 h 772922"/>
                <a:gd name="connsiteX0" fmla="*/ 0 w 1152144"/>
                <a:gd name="connsiteY0" fmla="*/ 798322 h 798322"/>
                <a:gd name="connsiteX1" fmla="*/ 599093 w 1152144"/>
                <a:gd name="connsiteY1" fmla="*/ 0 h 798322"/>
                <a:gd name="connsiteX2" fmla="*/ 1152144 w 1152144"/>
                <a:gd name="connsiteY2" fmla="*/ 798322 h 798322"/>
                <a:gd name="connsiteX3" fmla="*/ 0 w 1152144"/>
                <a:gd name="connsiteY3" fmla="*/ 798322 h 79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2144" h="798322">
                  <a:moveTo>
                    <a:pt x="0" y="798322"/>
                  </a:moveTo>
                  <a:lnTo>
                    <a:pt x="599093" y="0"/>
                  </a:lnTo>
                  <a:lnTo>
                    <a:pt x="1152144" y="798322"/>
                  </a:lnTo>
                  <a:lnTo>
                    <a:pt x="0" y="7983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>
                    <a:alpha val="82000"/>
                  </a:schemeClr>
                </a:gs>
              </a:gsLst>
              <a:lin ang="10800000" scaled="1"/>
              <a:tileRect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rgbClr val="EF8A25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pic>
        <p:nvPicPr>
          <p:cNvPr id="42013" name="Picture 29" descr="C:\Users\vmoleva\Desktop\ERG Pics\o_19ovl7tm2hnako1nfb1routivl.jpg"/>
          <p:cNvPicPr>
            <a:picLocks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7011" y="568858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>
            <a:spLocks noChangeArrowheads="1"/>
          </p:cNvSpPr>
          <p:nvPr userDrawn="1"/>
        </p:nvSpPr>
        <p:spPr bwMode="auto">
          <a:xfrm>
            <a:off x="9107587" y="624672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ru-RU" altLang="en-US" sz="1723" b="1" dirty="0" smtClean="0">
                <a:solidFill>
                  <a:srgbClr val="595959"/>
                </a:solidFill>
                <a:latin typeface="Arial" charset="0"/>
              </a:rPr>
              <a:t>Евразийская Группа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32" name="Прямоугольник 4"/>
          <p:cNvSpPr>
            <a:spLocks noChangeArrowheads="1"/>
          </p:cNvSpPr>
          <p:nvPr userDrawn="1"/>
        </p:nvSpPr>
        <p:spPr bwMode="auto">
          <a:xfrm>
            <a:off x="9107587" y="6534501"/>
            <a:ext cx="309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12542" rIns="0" bIns="112542" anchor="ctr"/>
          <a:lstStyle/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en-GB" altLang="en-US" sz="1723" b="1" dirty="0" smtClean="0">
                <a:solidFill>
                  <a:srgbClr val="595959"/>
                </a:solidFill>
                <a:latin typeface="Arial" charset="0"/>
              </a:rPr>
              <a:t>www.erg.kz</a:t>
            </a:r>
            <a:endParaRPr lang="ru-RU" altLang="en-US" sz="1723" b="1" dirty="0">
              <a:solidFill>
                <a:srgbClr val="595959"/>
              </a:solidFill>
              <a:latin typeface="Arial" charset="0"/>
            </a:endParaRPr>
          </a:p>
        </p:txBody>
      </p:sp>
      <p:pic>
        <p:nvPicPr>
          <p:cNvPr id="42019" name="Picture 35" descr="C:\Users\vmoleva\Downloads\o_19ovpf6av6fprie1ont1r5adq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064" y="5101640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sp>
        <p:nvSpPr>
          <p:cNvPr id="52" name="Diamond 36"/>
          <p:cNvSpPr>
            <a:spLocks/>
          </p:cNvSpPr>
          <p:nvPr userDrawn="1"/>
        </p:nvSpPr>
        <p:spPr>
          <a:xfrm>
            <a:off x="2827284" y="1786130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solidFill>
            <a:srgbClr val="BFBFB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2377440"/>
            <a:ext cx="12192000" cy="2103120"/>
          </a:xfrm>
          <a:prstGeom prst="rect">
            <a:avLst/>
          </a:prstGeom>
          <a:solidFill>
            <a:srgbClr val="EF8A2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 userDrawn="1">
            <p:ph type="ctrTitle"/>
          </p:nvPr>
        </p:nvSpPr>
        <p:spPr>
          <a:xfrm>
            <a:off x="4934225" y="2587513"/>
            <a:ext cx="6648176" cy="1682977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algn="l">
              <a:defRPr sz="3446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iamond 1"/>
          <p:cNvSpPr>
            <a:spLocks/>
          </p:cNvSpPr>
          <p:nvPr userDrawn="1"/>
        </p:nvSpPr>
        <p:spPr>
          <a:xfrm>
            <a:off x="3569515" y="4505869"/>
            <a:ext cx="1418023" cy="1152144"/>
          </a:xfrm>
          <a:prstGeom prst="diamond">
            <a:avLst/>
          </a:prstGeom>
          <a:solidFill>
            <a:srgbClr val="E2E2E2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24" name="Picture 4" descr="C:\Users\Kaharmanov\Desktop\1.jpg"/>
          <p:cNvPicPr>
            <a:picLocks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2205" y="2692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vmoleva\Desktop\ERG Pics\2472516_470.jpg"/>
          <p:cNvPicPr>
            <a:picLocks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8758" y="4492246"/>
            <a:ext cx="2881063" cy="234086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Diamond 34"/>
          <p:cNvSpPr>
            <a:spLocks/>
          </p:cNvSpPr>
          <p:nvPr userDrawn="1"/>
        </p:nvSpPr>
        <p:spPr>
          <a:xfrm>
            <a:off x="3557011" y="1196596"/>
            <a:ext cx="1418023" cy="1152144"/>
          </a:xfrm>
          <a:prstGeom prst="diamond">
            <a:avLst/>
          </a:prstGeom>
          <a:solidFill>
            <a:srgbClr val="F9DFB5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33" name="Picture 49" descr="C:\Users\vmoleva\Desktop\Picture1.jpg"/>
          <p:cNvPicPr>
            <a:picLocks noChangeAspect="1" noChangeArrowheads="1"/>
          </p:cNvPicPr>
          <p:nvPr userDrawn="1"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3"/>
          <a:stretch/>
        </p:blipFill>
        <p:spPr bwMode="auto">
          <a:xfrm>
            <a:off x="-35726" y="1182624"/>
            <a:ext cx="4144745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3840793" y="252738"/>
            <a:ext cx="1418023" cy="1152144"/>
            <a:chOff x="3479682" y="631955"/>
            <a:chExt cx="1152144" cy="1152144"/>
          </a:xfrm>
        </p:grpSpPr>
        <p:pic>
          <p:nvPicPr>
            <p:cNvPr id="42030" name="Picture 46" descr="C:\Users\vmoleva\Desktop\ERG Pics\Ferroalloys 2.jpg"/>
            <p:cNvPicPr>
              <a:picLocks noChangeArrowheads="1"/>
            </p:cNvPicPr>
            <p:nvPr userDrawn="1"/>
          </p:nvPicPr>
          <p:blipFill rotWithShape="1"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9682" y="631955"/>
              <a:ext cx="1152144" cy="1152144"/>
            </a:xfrm>
            <a:prstGeom prst="diamond">
              <a:avLst/>
            </a:prstGeom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Diamond 35"/>
            <p:cNvSpPr>
              <a:spLocks/>
            </p:cNvSpPr>
            <p:nvPr userDrawn="1"/>
          </p:nvSpPr>
          <p:spPr>
            <a:xfrm>
              <a:off x="3479682" y="631955"/>
              <a:ext cx="1152144" cy="1152144"/>
            </a:xfrm>
            <a:prstGeom prst="diamond">
              <a:avLst/>
            </a:prstGeom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US" baseline="0">
                <a:solidFill>
                  <a:srgbClr val="595959"/>
                </a:solidFill>
              </a:endParaRPr>
            </a:p>
          </p:txBody>
        </p:sp>
      </p:grpSp>
      <p:sp>
        <p:nvSpPr>
          <p:cNvPr id="38" name="Diamond 37"/>
          <p:cNvSpPr>
            <a:spLocks/>
          </p:cNvSpPr>
          <p:nvPr userDrawn="1"/>
        </p:nvSpPr>
        <p:spPr>
          <a:xfrm>
            <a:off x="4312384" y="5063998"/>
            <a:ext cx="1436780" cy="1198880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2" name="Diamond 41"/>
          <p:cNvSpPr>
            <a:spLocks/>
          </p:cNvSpPr>
          <p:nvPr userDrawn="1"/>
        </p:nvSpPr>
        <p:spPr>
          <a:xfrm>
            <a:off x="618622" y="4491736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6" name="Diamond 45"/>
          <p:cNvSpPr>
            <a:spLocks/>
          </p:cNvSpPr>
          <p:nvPr userDrawn="1"/>
        </p:nvSpPr>
        <p:spPr>
          <a:xfrm flipH="1">
            <a:off x="3194304" y="688759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7" name="Diamond 46"/>
          <p:cNvSpPr>
            <a:spLocks/>
          </p:cNvSpPr>
          <p:nvPr userDrawn="1"/>
        </p:nvSpPr>
        <p:spPr>
          <a:xfrm flipH="1">
            <a:off x="2988559" y="6006031"/>
            <a:ext cx="1036944" cy="842517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8" name="Diamond 47"/>
          <p:cNvSpPr>
            <a:spLocks/>
          </p:cNvSpPr>
          <p:nvPr userDrawn="1"/>
        </p:nvSpPr>
        <p:spPr>
          <a:xfrm flipH="1">
            <a:off x="5074373" y="20175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49" name="Diamond 48"/>
          <p:cNvSpPr>
            <a:spLocks/>
          </p:cNvSpPr>
          <p:nvPr userDrawn="1"/>
        </p:nvSpPr>
        <p:spPr>
          <a:xfrm flipH="1">
            <a:off x="2821466" y="2852928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57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50" name="Diamond 49"/>
          <p:cNvSpPr>
            <a:spLocks/>
          </p:cNvSpPr>
          <p:nvPr userDrawn="1"/>
        </p:nvSpPr>
        <p:spPr>
          <a:xfrm flipH="1">
            <a:off x="1102178" y="541494"/>
            <a:ext cx="1070447" cy="869738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1" name="Diamond 36"/>
          <p:cNvSpPr>
            <a:spLocks/>
          </p:cNvSpPr>
          <p:nvPr userDrawn="1"/>
        </p:nvSpPr>
        <p:spPr>
          <a:xfrm>
            <a:off x="754602" y="5851216"/>
            <a:ext cx="1418023" cy="576072"/>
          </a:xfrm>
          <a:custGeom>
            <a:avLst/>
            <a:gdLst>
              <a:gd name="connsiteX0" fmla="*/ 0 w 1152144"/>
              <a:gd name="connsiteY0" fmla="*/ 576072 h 1152144"/>
              <a:gd name="connsiteX1" fmla="*/ 576072 w 1152144"/>
              <a:gd name="connsiteY1" fmla="*/ 0 h 1152144"/>
              <a:gd name="connsiteX2" fmla="*/ 1152144 w 1152144"/>
              <a:gd name="connsiteY2" fmla="*/ 576072 h 1152144"/>
              <a:gd name="connsiteX3" fmla="*/ 576072 w 1152144"/>
              <a:gd name="connsiteY3" fmla="*/ 1152144 h 1152144"/>
              <a:gd name="connsiteX4" fmla="*/ 0 w 1152144"/>
              <a:gd name="connsiteY4" fmla="*/ 576072 h 1152144"/>
              <a:gd name="connsiteX0" fmla="*/ 0 w 1152144"/>
              <a:gd name="connsiteY0" fmla="*/ 576072 h 576072"/>
              <a:gd name="connsiteX1" fmla="*/ 576072 w 1152144"/>
              <a:gd name="connsiteY1" fmla="*/ 0 h 576072"/>
              <a:gd name="connsiteX2" fmla="*/ 1152144 w 1152144"/>
              <a:gd name="connsiteY2" fmla="*/ 576072 h 576072"/>
              <a:gd name="connsiteX3" fmla="*/ 0 w 1152144"/>
              <a:gd name="connsiteY3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144" h="576072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0" y="57607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EF8A25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2" name="Diamond 61"/>
          <p:cNvSpPr>
            <a:spLocks/>
          </p:cNvSpPr>
          <p:nvPr userDrawn="1"/>
        </p:nvSpPr>
        <p:spPr>
          <a:xfrm flipH="1">
            <a:off x="1339356" y="1211072"/>
            <a:ext cx="2736010" cy="4435856"/>
          </a:xfrm>
          <a:custGeom>
            <a:avLst/>
            <a:gdLst>
              <a:gd name="connsiteX0" fmla="*/ 0 w 4446016"/>
              <a:gd name="connsiteY0" fmla="*/ 2223008 h 4446016"/>
              <a:gd name="connsiteX1" fmla="*/ 2223008 w 4446016"/>
              <a:gd name="connsiteY1" fmla="*/ 0 h 4446016"/>
              <a:gd name="connsiteX2" fmla="*/ 4446016 w 4446016"/>
              <a:gd name="connsiteY2" fmla="*/ 2223008 h 4446016"/>
              <a:gd name="connsiteX3" fmla="*/ 2223008 w 4446016"/>
              <a:gd name="connsiteY3" fmla="*/ 4446016 h 4446016"/>
              <a:gd name="connsiteX4" fmla="*/ 0 w 4446016"/>
              <a:gd name="connsiteY4" fmla="*/ 2223008 h 4446016"/>
              <a:gd name="connsiteX0" fmla="*/ 0 w 2223008"/>
              <a:gd name="connsiteY0" fmla="*/ 2223008 h 4446016"/>
              <a:gd name="connsiteX1" fmla="*/ 2223008 w 2223008"/>
              <a:gd name="connsiteY1" fmla="*/ 0 h 4446016"/>
              <a:gd name="connsiteX2" fmla="*/ 2223008 w 2223008"/>
              <a:gd name="connsiteY2" fmla="*/ 4446016 h 4446016"/>
              <a:gd name="connsiteX3" fmla="*/ 0 w 2223008"/>
              <a:gd name="connsiteY3" fmla="*/ 2223008 h 4446016"/>
              <a:gd name="connsiteX0" fmla="*/ 2223008 w 2314448"/>
              <a:gd name="connsiteY0" fmla="*/ 4354576 h 4354576"/>
              <a:gd name="connsiteX1" fmla="*/ 0 w 2314448"/>
              <a:gd name="connsiteY1" fmla="*/ 2131568 h 4354576"/>
              <a:gd name="connsiteX2" fmla="*/ 2314448 w 2314448"/>
              <a:gd name="connsiteY2" fmla="*/ 0 h 4354576"/>
              <a:gd name="connsiteX0" fmla="*/ 2223008 w 2223008"/>
              <a:gd name="connsiteY0" fmla="*/ 4367276 h 4367276"/>
              <a:gd name="connsiteX1" fmla="*/ 0 w 2223008"/>
              <a:gd name="connsiteY1" fmla="*/ 2144268 h 4367276"/>
              <a:gd name="connsiteX2" fmla="*/ 2174748 w 2223008"/>
              <a:gd name="connsiteY2" fmla="*/ 0 h 4367276"/>
              <a:gd name="connsiteX0" fmla="*/ 2223008 w 2223008"/>
              <a:gd name="connsiteY0" fmla="*/ 4405376 h 4405376"/>
              <a:gd name="connsiteX1" fmla="*/ 0 w 2223008"/>
              <a:gd name="connsiteY1" fmla="*/ 2182368 h 4405376"/>
              <a:gd name="connsiteX2" fmla="*/ 2212848 w 2223008"/>
              <a:gd name="connsiteY2" fmla="*/ 0 h 4405376"/>
              <a:gd name="connsiteX0" fmla="*/ 2223008 w 2223008"/>
              <a:gd name="connsiteY0" fmla="*/ 4435856 h 4435856"/>
              <a:gd name="connsiteX1" fmla="*/ 0 w 2223008"/>
              <a:gd name="connsiteY1" fmla="*/ 2212848 h 4435856"/>
              <a:gd name="connsiteX2" fmla="*/ 2212848 w 2223008"/>
              <a:gd name="connsiteY2" fmla="*/ 0 h 443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008" h="4435856">
                <a:moveTo>
                  <a:pt x="2223008" y="4435856"/>
                </a:moveTo>
                <a:lnTo>
                  <a:pt x="0" y="2212848"/>
                </a:lnTo>
                <a:lnTo>
                  <a:pt x="2212848" y="0"/>
                </a:ln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bg1">
                        <a:alpha val="82000"/>
                      </a:schemeClr>
                    </a:gs>
                  </a:gsLst>
                  <a:lin ang="108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4" name="Diamond 63"/>
          <p:cNvSpPr>
            <a:spLocks/>
          </p:cNvSpPr>
          <p:nvPr userDrawn="1"/>
        </p:nvSpPr>
        <p:spPr>
          <a:xfrm flipH="1">
            <a:off x="3571486" y="1193120"/>
            <a:ext cx="1418023" cy="1152144"/>
          </a:xfrm>
          <a:prstGeom prst="diamond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67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53" name="Picture 7" descr="https://www.eurasianresources.lu/uploads/1/images/VWVFNqlj.jpg"/>
          <p:cNvPicPr>
            <a:picLocks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50" y="-1704"/>
            <a:ext cx="1857881" cy="1509528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Diamond 66"/>
          <p:cNvSpPr>
            <a:spLocks/>
          </p:cNvSpPr>
          <p:nvPr userDrawn="1"/>
        </p:nvSpPr>
        <p:spPr>
          <a:xfrm>
            <a:off x="8342" y="826172"/>
            <a:ext cx="871159" cy="1415635"/>
          </a:xfrm>
          <a:custGeom>
            <a:avLst/>
            <a:gdLst>
              <a:gd name="connsiteX0" fmla="*/ 0 w 1415635"/>
              <a:gd name="connsiteY0" fmla="*/ 707818 h 1415635"/>
              <a:gd name="connsiteX1" fmla="*/ 707818 w 1415635"/>
              <a:gd name="connsiteY1" fmla="*/ 0 h 1415635"/>
              <a:gd name="connsiteX2" fmla="*/ 1415635 w 1415635"/>
              <a:gd name="connsiteY2" fmla="*/ 707818 h 1415635"/>
              <a:gd name="connsiteX3" fmla="*/ 707818 w 1415635"/>
              <a:gd name="connsiteY3" fmla="*/ 1415635 h 1415635"/>
              <a:gd name="connsiteX4" fmla="*/ 0 w 1415635"/>
              <a:gd name="connsiteY4" fmla="*/ 707818 h 1415635"/>
              <a:gd name="connsiteX0" fmla="*/ 0 w 707817"/>
              <a:gd name="connsiteY0" fmla="*/ 1415635 h 1415635"/>
              <a:gd name="connsiteX1" fmla="*/ 0 w 707817"/>
              <a:gd name="connsiteY1" fmla="*/ 0 h 1415635"/>
              <a:gd name="connsiteX2" fmla="*/ 707817 w 707817"/>
              <a:gd name="connsiteY2" fmla="*/ 707818 h 1415635"/>
              <a:gd name="connsiteX3" fmla="*/ 0 w 707817"/>
              <a:gd name="connsiteY3" fmla="*/ 1415635 h 141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17" h="1415635">
                <a:moveTo>
                  <a:pt x="0" y="1415635"/>
                </a:moveTo>
                <a:lnTo>
                  <a:pt x="0" y="0"/>
                </a:lnTo>
                <a:lnTo>
                  <a:pt x="707817" y="707818"/>
                </a:lnTo>
                <a:lnTo>
                  <a:pt x="0" y="141563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33057" y="4485640"/>
            <a:ext cx="9373330" cy="0"/>
          </a:xfrm>
          <a:prstGeom prst="line">
            <a:avLst/>
          </a:prstGeom>
          <a:ln w="222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>
            <a:spLocks/>
          </p:cNvSpPr>
          <p:nvPr userDrawn="1"/>
        </p:nvSpPr>
        <p:spPr>
          <a:xfrm flipH="1">
            <a:off x="4349730" y="4632960"/>
            <a:ext cx="709012" cy="576072"/>
          </a:xfrm>
          <a:prstGeom prst="diamon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alpha val="82000"/>
                </a:schemeClr>
              </a:gs>
            </a:gsLst>
            <a:lin ang="1080000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pic>
        <p:nvPicPr>
          <p:cNvPr id="42025" name="Picture 41" descr="C:\Users\vmoleva\Desktop\ERG Pics\Iron Ore 4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4514" y="5091879"/>
            <a:ext cx="1418023" cy="1152144"/>
          </a:xfrm>
          <a:prstGeom prst="diamond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xtLst/>
        </p:spPr>
      </p:pic>
      <p:pic>
        <p:nvPicPr>
          <p:cNvPr id="59" name="Picture 5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1" y="5691126"/>
            <a:ext cx="1418023" cy="1152144"/>
          </a:xfrm>
          <a:prstGeom prst="diamond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Right Triangle 12"/>
          <p:cNvSpPr/>
          <p:nvPr userDrawn="1"/>
        </p:nvSpPr>
        <p:spPr>
          <a:xfrm>
            <a:off x="-1" y="5797040"/>
            <a:ext cx="1323510" cy="106096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86" name="Diamond 85"/>
          <p:cNvSpPr>
            <a:spLocks/>
          </p:cNvSpPr>
          <p:nvPr userDrawn="1"/>
        </p:nvSpPr>
        <p:spPr>
          <a:xfrm>
            <a:off x="3352035" y="42933"/>
            <a:ext cx="922166" cy="749260"/>
          </a:xfrm>
          <a:prstGeom prst="diamond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>
                  <a:alpha val="82000"/>
                </a:schemeClr>
              </a:gs>
            </a:gsLst>
            <a:lin ang="0" scaled="1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baseline="0">
              <a:solidFill>
                <a:srgbClr val="59595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07587" y="4585005"/>
            <a:ext cx="2831195" cy="3508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FontTx/>
              <a:buNone/>
              <a:defRPr sz="1723" baseline="0">
                <a:solidFill>
                  <a:schemeClr val="accent1"/>
                </a:solidFill>
              </a:defRPr>
            </a:lvl1pPr>
            <a:lvl2pPr>
              <a:defRPr sz="1723"/>
            </a:lvl2pPr>
            <a:lvl3pPr>
              <a:defRPr sz="1477"/>
            </a:lvl3pPr>
            <a:lvl4pPr>
              <a:defRPr sz="1354"/>
            </a:lvl4pPr>
            <a:lvl5pPr>
              <a:defRPr sz="1354"/>
            </a:lvl5pPr>
          </a:lstStyle>
          <a:p>
            <a:pPr lvl="0"/>
            <a:r>
              <a:rPr lang="en-US" dirty="0" smtClean="0"/>
              <a:t>Date, place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08" y="0"/>
            <a:ext cx="4479857" cy="22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6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54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5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06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89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 smtClean="0"/>
              <a:t>Footnotes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87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9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87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40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68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66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599" y="1600202"/>
            <a:ext cx="10972800" cy="45259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723" b="0" baseline="0">
                <a:latin typeface="Arial" pitchFamily="34" charset="0"/>
                <a:cs typeface="Arial" pitchFamily="34" charset="0"/>
              </a:defRPr>
            </a:lvl1pPr>
            <a:lvl2pPr marL="562722" indent="-275500">
              <a:buClrTx/>
              <a:buFont typeface="Arial" pitchFamily="34" charset="0"/>
              <a:buChar char="•"/>
              <a:defRPr sz="1723" b="0">
                <a:latin typeface="Arial" pitchFamily="34" charset="0"/>
                <a:cs typeface="Arial" pitchFamily="34" charset="0"/>
              </a:defRPr>
            </a:lvl2pPr>
            <a:lvl3pPr marL="1406804" indent="-281361">
              <a:buFont typeface="Arial" pitchFamily="34" charset="0"/>
              <a:buChar char="­"/>
              <a:defRPr>
                <a:latin typeface="Arial" pitchFamily="34" charset="0"/>
                <a:cs typeface="Arial" pitchFamily="34" charset="0"/>
              </a:defRPr>
            </a:lvl3pPr>
            <a:lvl4pPr marL="1125444" indent="-275500">
              <a:buClrTx/>
              <a:defRPr sz="1723" b="0">
                <a:latin typeface="Arial" pitchFamily="34" charset="0"/>
                <a:cs typeface="Arial" pitchFamily="34" charset="0"/>
              </a:defRPr>
            </a:lvl4pPr>
            <a:lvl5pPr marL="1473237" indent="-205160">
              <a:buFont typeface="Arial" pitchFamily="34" charset="0"/>
              <a:buChar char="­"/>
              <a:defRPr sz="1969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9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 smtClean="0"/>
              <a:t>Click to insert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891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994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insert text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073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dirty="0" smtClean="0"/>
              <a:t>Click to edit title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>
              <a:defRPr lang="ru-RU" sz="2954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 defTabSz="1125444" fontAlgn="auto" latinLnBrk="0">
              <a:spcAft>
                <a:spcPts val="0"/>
              </a:spcAft>
              <a:buNone/>
            </a:pPr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69599" y="3354894"/>
            <a:ext cx="10924879" cy="710194"/>
          </a:xfrm>
          <a:prstGeom prst="rect">
            <a:avLst/>
          </a:prstGeom>
          <a:solidFill>
            <a:schemeClr val="tx2"/>
          </a:solidFill>
        </p:spPr>
        <p:txBody>
          <a:bodyPr tIns="182880" bIns="182880" anchor="ctr">
            <a:spAutoFit/>
          </a:bodyPr>
          <a:lstStyle>
            <a:lvl1pPr marL="0" indent="0">
              <a:buNone/>
              <a:defRPr sz="2215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slide divider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034455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 userDrawn="1"/>
        </p:nvSpPr>
        <p:spPr>
          <a:xfrm>
            <a:off x="0" y="2383849"/>
            <a:ext cx="12192000" cy="210312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3845169" y="2612449"/>
            <a:ext cx="7737231" cy="1645920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4431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>
            <a:off x="-14615" y="2391351"/>
            <a:ext cx="3343969" cy="2088116"/>
          </a:xfrm>
          <a:prstGeom prst="homePlate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542" tIns="56271" rIns="112542" bIns="562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23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9532" y="2612449"/>
            <a:ext cx="1242646" cy="1645920"/>
          </a:xfrm>
          <a:prstGeom prst="rect">
            <a:avLst/>
          </a:prstGeom>
        </p:spPr>
        <p:txBody>
          <a:bodyPr lIns="0" rIns="0" anchor="ctr"/>
          <a:lstStyle>
            <a:lvl1pPr marL="0" indent="0" algn="ctr">
              <a:buFontTx/>
              <a:buNone/>
              <a:defRPr sz="7385" b="1">
                <a:solidFill>
                  <a:schemeClr val="bg1"/>
                </a:solidFill>
              </a:defRPr>
            </a:lvl1pPr>
            <a:lvl2pPr marL="562722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1125444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688165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2250887" indent="0">
              <a:buFontTx/>
              <a:buNone/>
              <a:defRPr sz="7385" b="1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052957" y="2372360"/>
            <a:ext cx="1329543" cy="2126098"/>
            <a:chOff x="1668027" y="2387482"/>
            <a:chExt cx="1080254" cy="2118596"/>
          </a:xfrm>
        </p:grpSpPr>
        <p:sp>
          <p:nvSpPr>
            <p:cNvPr id="73" name="Pentagon 72"/>
            <p:cNvSpPr/>
            <p:nvPr userDrawn="1"/>
          </p:nvSpPr>
          <p:spPr>
            <a:xfrm>
              <a:off x="1696603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  <p:sp>
          <p:nvSpPr>
            <p:cNvPr id="76" name="Pentagon 72"/>
            <p:cNvSpPr/>
            <p:nvPr userDrawn="1"/>
          </p:nvSpPr>
          <p:spPr>
            <a:xfrm>
              <a:off x="1668027" y="2387482"/>
              <a:ext cx="1051678" cy="2118596"/>
            </a:xfrm>
            <a:custGeom>
              <a:avLst/>
              <a:gdLst>
                <a:gd name="connsiteX0" fmla="*/ 0 w 2716975"/>
                <a:gd name="connsiteY0" fmla="*/ 0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5" fmla="*/ 0 w 2716975"/>
                <a:gd name="connsiteY5" fmla="*/ 0 h 2088116"/>
                <a:gd name="connsiteX0" fmla="*/ 0 w 2716975"/>
                <a:gd name="connsiteY0" fmla="*/ 2088116 h 2088116"/>
                <a:gd name="connsiteX1" fmla="*/ 1672917 w 2716975"/>
                <a:gd name="connsiteY1" fmla="*/ 0 h 2088116"/>
                <a:gd name="connsiteX2" fmla="*/ 2716975 w 2716975"/>
                <a:gd name="connsiteY2" fmla="*/ 1044058 h 2088116"/>
                <a:gd name="connsiteX3" fmla="*/ 1672917 w 2716975"/>
                <a:gd name="connsiteY3" fmla="*/ 2088116 h 2088116"/>
                <a:gd name="connsiteX4" fmla="*/ 0 w 2716975"/>
                <a:gd name="connsiteY4" fmla="*/ 2088116 h 2088116"/>
                <a:gd name="connsiteX0" fmla="*/ 0 w 1044058"/>
                <a:gd name="connsiteY0" fmla="*/ 2088116 h 2088116"/>
                <a:gd name="connsiteX1" fmla="*/ 0 w 1044058"/>
                <a:gd name="connsiteY1" fmla="*/ 0 h 2088116"/>
                <a:gd name="connsiteX2" fmla="*/ 1044058 w 1044058"/>
                <a:gd name="connsiteY2" fmla="*/ 1044058 h 2088116"/>
                <a:gd name="connsiteX3" fmla="*/ 0 w 1044058"/>
                <a:gd name="connsiteY3" fmla="*/ 2088116 h 2088116"/>
                <a:gd name="connsiteX0" fmla="*/ 0 w 1044058"/>
                <a:gd name="connsiteY0" fmla="*/ 0 h 2179556"/>
                <a:gd name="connsiteX1" fmla="*/ 1044058 w 1044058"/>
                <a:gd name="connsiteY1" fmla="*/ 1044058 h 2179556"/>
                <a:gd name="connsiteX2" fmla="*/ 91440 w 1044058"/>
                <a:gd name="connsiteY2" fmla="*/ 2179556 h 2179556"/>
                <a:gd name="connsiteX0" fmla="*/ 7620 w 1051678"/>
                <a:gd name="connsiteY0" fmla="*/ 0 h 2118596"/>
                <a:gd name="connsiteX1" fmla="*/ 1051678 w 1051678"/>
                <a:gd name="connsiteY1" fmla="*/ 1044058 h 2118596"/>
                <a:gd name="connsiteX2" fmla="*/ 0 w 1051678"/>
                <a:gd name="connsiteY2" fmla="*/ 2118596 h 211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678" h="2118596">
                  <a:moveTo>
                    <a:pt x="7620" y="0"/>
                  </a:moveTo>
                  <a:lnTo>
                    <a:pt x="1051678" y="1044058"/>
                  </a:lnTo>
                  <a:cubicBezTo>
                    <a:pt x="703659" y="1392077"/>
                    <a:pt x="0" y="2118596"/>
                    <a:pt x="0" y="2118596"/>
                  </a:cubicBezTo>
                </a:path>
              </a:pathLst>
            </a:cu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723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03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2373C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EF7F1A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02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6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2373C"/>
              </a:solidFill>
              <a:latin typeface="Arial" panose="020B060402020202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3635" y="285086"/>
            <a:ext cx="1215785" cy="9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03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vmlDrawing" Target="../drawings/vmlDrawing5.v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13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86179360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Слайд think-cell" r:id="rId10" imgW="270" imgH="270" progId="TCLayout.ActiveDocument.1">
                  <p:embed/>
                </p:oleObj>
              </mc:Choice>
              <mc:Fallback>
                <p:oleObj name="Слайд think-cell" r:id="rId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69599" y="211138"/>
            <a:ext cx="9519138" cy="857250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954" dirty="0" smtClean="0">
                <a:solidFill>
                  <a:schemeClr val="tx1"/>
                </a:solidFill>
              </a:rPr>
              <a:t>Click to add slide title</a:t>
            </a:r>
            <a:endParaRPr lang="en-US" sz="2954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9599" y="1085014"/>
            <a:ext cx="11042110" cy="0"/>
          </a:xfrm>
          <a:prstGeom prst="line">
            <a:avLst/>
          </a:prstGeom>
          <a:ln w="19050">
            <a:gradFill flip="none" rotWithShape="1">
              <a:gsLst>
                <a:gs pos="56000">
                  <a:srgbClr val="757477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377247" y="6489340"/>
            <a:ext cx="234462" cy="14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fld id="{FC52C1D9-4834-4F23-A1C5-ED97C57FD08C}" type="slidenum">
              <a:rPr lang="en-GB" sz="1108" smtClean="0">
                <a:solidFill>
                  <a:srgbClr val="000000"/>
                </a:solidFill>
                <a:latin typeface="Arial" pitchFamily="34" charset="0"/>
              </a:rPr>
              <a:pPr algn="r">
                <a:defRPr/>
              </a:pPr>
              <a:t>‹#›</a:t>
            </a:fld>
            <a:endParaRPr lang="en-GB" sz="1108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00" y="79871"/>
            <a:ext cx="1949538" cy="9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73" r:id="rId3"/>
    <p:sldLayoutId id="2147483674" r:id="rId4"/>
    <p:sldLayoutId id="2147483677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5pPr>
      <a:lvl6pPr marL="562722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6pPr>
      <a:lvl7pPr marL="1125444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7pPr>
      <a:lvl8pPr marL="1688165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8pPr>
      <a:lvl9pPr marL="2250887" algn="ctr" rtl="0" eaLnBrk="1" fontAlgn="base" hangingPunct="1">
        <a:spcBef>
          <a:spcPct val="0"/>
        </a:spcBef>
        <a:spcAft>
          <a:spcPct val="0"/>
        </a:spcAft>
        <a:defRPr sz="5416">
          <a:solidFill>
            <a:schemeClr val="tx1"/>
          </a:solidFill>
          <a:latin typeface="Calibri" pitchFamily="34" charset="0"/>
        </a:defRPr>
      </a:lvl9pPr>
    </p:titleStyle>
    <p:bodyStyle>
      <a:lvl1pPr marL="422041" indent="-4220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" name="Слайд think-cell" r:id="rId23" imgW="594" imgH="595" progId="TCLayout.ActiveDocument.1">
                  <p:embed/>
                </p:oleObj>
              </mc:Choice>
              <mc:Fallback>
                <p:oleObj name="Слайд think-cell" r:id="rId23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629F11A-CAD2-4FD2-9793-0DC6E98D19B3}" type="slidenum">
              <a:rPr lang="ru-RU" sz="1200" smtClean="0">
                <a:solidFill>
                  <a:srgbClr val="32373C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sz="1200" dirty="0" smtClean="0">
              <a:solidFill>
                <a:srgbClr val="32373C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=""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988" y="37816"/>
            <a:ext cx="808289" cy="6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4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78">
          <p15:clr>
            <a:srgbClr val="A4A3A4"/>
          </p15:clr>
        </p15:guide>
        <p15:guide id="2" orient="horz" pos="3875">
          <p15:clr>
            <a:srgbClr val="A4A3A4"/>
          </p15:clr>
        </p15:guide>
        <p15:guide id="3" orient="horz" pos="2732">
          <p15:clr>
            <a:srgbClr val="A4A3A4"/>
          </p15:clr>
        </p15:guide>
        <p15:guide id="4" pos="815">
          <p15:clr>
            <a:srgbClr val="A4A3A4"/>
          </p15:clr>
        </p15:guide>
        <p15:guide id="5" pos="1338">
          <p15:clr>
            <a:srgbClr val="A4A3A4"/>
          </p15:clr>
        </p15:guide>
        <p15:guide id="6" pos="723">
          <p15:clr>
            <a:srgbClr val="A4A3A4"/>
          </p15:clr>
        </p15:guide>
        <p15:guide id="7" pos="200">
          <p15:clr>
            <a:srgbClr val="A4A3A4"/>
          </p15:clr>
        </p15:guide>
        <p15:guide id="8" pos="1430">
          <p15:clr>
            <a:srgbClr val="A4A3A4"/>
          </p15:clr>
        </p15:guide>
        <p15:guide id="9" pos="1949">
          <p15:clr>
            <a:srgbClr val="A4A3A4"/>
          </p15:clr>
        </p15:guide>
        <p15:guide id="10" pos="2043">
          <p15:clr>
            <a:srgbClr val="A4A3A4"/>
          </p15:clr>
        </p15:guide>
        <p15:guide id="11" pos="2565">
          <p15:clr>
            <a:srgbClr val="A4A3A4"/>
          </p15:clr>
        </p15:guide>
        <p15:guide id="12" pos="2657">
          <p15:clr>
            <a:srgbClr val="A4A3A4"/>
          </p15:clr>
        </p15:guide>
        <p15:guide id="13" pos="3182">
          <p15:clr>
            <a:srgbClr val="A4A3A4"/>
          </p15:clr>
        </p15:guide>
        <p15:guide id="14" pos="3272">
          <p15:clr>
            <a:srgbClr val="A4A3A4"/>
          </p15:clr>
        </p15:guide>
        <p15:guide id="15" pos="3795">
          <p15:clr>
            <a:srgbClr val="A4A3A4"/>
          </p15:clr>
        </p15:guide>
        <p15:guide id="16" pos="3885">
          <p15:clr>
            <a:srgbClr val="A4A3A4"/>
          </p15:clr>
        </p15:guide>
        <p15:guide id="17" pos="4409">
          <p15:clr>
            <a:srgbClr val="A4A3A4"/>
          </p15:clr>
        </p15:guide>
        <p15:guide id="18" pos="4502">
          <p15:clr>
            <a:srgbClr val="A4A3A4"/>
          </p15:clr>
        </p15:guide>
        <p15:guide id="19" pos="5024">
          <p15:clr>
            <a:srgbClr val="A4A3A4"/>
          </p15:clr>
        </p15:guide>
        <p15:guide id="20" pos="5114">
          <p15:clr>
            <a:srgbClr val="A4A3A4"/>
          </p15:clr>
        </p15:guide>
        <p15:guide id="21" pos="5637">
          <p15:clr>
            <a:srgbClr val="A4A3A4"/>
          </p15:clr>
        </p15:guide>
        <p15:guide id="22" pos="5726">
          <p15:clr>
            <a:srgbClr val="A4A3A4"/>
          </p15:clr>
        </p15:guide>
        <p15:guide id="23" pos="6251">
          <p15:clr>
            <a:srgbClr val="A4A3A4"/>
          </p15:clr>
        </p15:guide>
        <p15:guide id="24" pos="6341">
          <p15:clr>
            <a:srgbClr val="A4A3A4"/>
          </p15:clr>
        </p15:guide>
        <p15:guide id="25" pos="6866">
          <p15:clr>
            <a:srgbClr val="A4A3A4"/>
          </p15:clr>
        </p15:guide>
        <p15:guide id="26" pos="6956">
          <p15:clr>
            <a:srgbClr val="A4A3A4"/>
          </p15:clr>
        </p15:guide>
        <p15:guide id="27" orient="horz" pos="444">
          <p15:clr>
            <a:srgbClr val="A4A3A4"/>
          </p15:clr>
        </p15:guide>
        <p15:guide id="28" orient="horz" pos="1589">
          <p15:clr>
            <a:srgbClr val="A4A3A4"/>
          </p15:clr>
        </p15:guide>
        <p15:guide id="29" orient="horz" pos="2158">
          <p15:clr>
            <a:srgbClr val="A4A3A4"/>
          </p15:clr>
        </p15:guide>
        <p15:guide id="30" orient="horz" pos="3303">
          <p15:clr>
            <a:srgbClr val="A4A3A4"/>
          </p15:clr>
        </p15:guide>
        <p15:guide id="31" orient="horz" pos="1017">
          <p15:clr>
            <a:srgbClr val="A4A3A4"/>
          </p15:clr>
        </p15:guide>
        <p15:guide id="32" orient="horz" pos="936">
          <p15:clr>
            <a:srgbClr val="A4A3A4"/>
          </p15:clr>
        </p15:guide>
        <p15:guide id="33" orient="horz" pos="97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6.jpg"/><Relationship Id="rId2" Type="http://schemas.openxmlformats.org/officeDocument/2006/relationships/tags" Target="../tags/tag7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chart" Target="../charts/chart2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chart" Target="../charts/chart1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chart" Target="../charts/chart5.xml"/><Relationship Id="rId1" Type="http://schemas.openxmlformats.org/officeDocument/2006/relationships/vmlDrawing" Target="../drawings/vmlDrawing29.v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23.emf"/><Relationship Id="rId32" Type="http://schemas.openxmlformats.org/officeDocument/2006/relationships/chart" Target="../charts/chart8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oleObject" Target="../embeddings/oleObject29.bin"/><Relationship Id="rId28" Type="http://schemas.openxmlformats.org/officeDocument/2006/relationships/chart" Target="../charts/chart4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chart" Target="../charts/chart7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slideLayout" Target="../slideLayouts/slideLayout14.xml"/><Relationship Id="rId27" Type="http://schemas.openxmlformats.org/officeDocument/2006/relationships/chart" Target="../charts/chart3.xml"/><Relationship Id="rId30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8.xml"/><Relationship Id="rId7" Type="http://schemas.openxmlformats.org/officeDocument/2006/relationships/oleObject" Target="../embeddings/oleObject30.bin"/><Relationship Id="rId2" Type="http://schemas.openxmlformats.org/officeDocument/2006/relationships/tags" Target="../tags/tag67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ru-RU" dirty="0"/>
              <a:t>4</a:t>
            </a:r>
            <a:r>
              <a:rPr lang="ru-RU" dirty="0" smtClean="0"/>
              <a:t> июля, 202</a:t>
            </a:r>
            <a:r>
              <a:rPr lang="ru-RU" dirty="0"/>
              <a:t>5</a:t>
            </a:r>
          </a:p>
          <a:p>
            <a:r>
              <a:rPr lang="ru-RU" dirty="0"/>
              <a:t>АО «Алюминий Казахстана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23033" y="1614489"/>
            <a:ext cx="6903935" cy="3190122"/>
          </a:xfrm>
        </p:spPr>
        <p:txBody>
          <a:bodyPr/>
          <a:lstStyle/>
          <a:p>
            <a:r>
              <a:rPr lang="ru-RU" sz="2000" dirty="0"/>
              <a:t>Отчет по итогам </a:t>
            </a:r>
            <a:r>
              <a:rPr lang="ru-RU" sz="2000" dirty="0" smtClean="0"/>
              <a:t>1 полугодия 202</a:t>
            </a:r>
            <a:r>
              <a:rPr lang="ru-RU" sz="2000" dirty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года об исполнении утвержденной тарифной сметы и инвестиционной программы, о соблюдении показателей качества и надежности регулируемых услуг и достижении показателей эффективности деятельности  АО «Алюминий Казахстана» перед потребителями и иными заинтересованными лицами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866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Объект 7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0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77" name="Объект 7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перспективах деятельности (планы развития), в том числе возможных изменениях тарифов</a:t>
            </a:r>
          </a:p>
        </p:txBody>
      </p:sp>
      <p:sp>
        <p:nvSpPr>
          <p:cNvPr id="7" name="Rectangle 121"/>
          <p:cNvSpPr/>
          <p:nvPr/>
        </p:nvSpPr>
        <p:spPr>
          <a:xfrm>
            <a:off x="5136510" y="1643187"/>
            <a:ext cx="204840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2268483" y="1239679"/>
            <a:ext cx="8628062" cy="24622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accent1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3600">
                <a:solidFill>
                  <a:schemeClr val="accent3"/>
                </a:solidFill>
              </a:defRPr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600" dirty="0" smtClean="0"/>
              <a:t>                                                                                           ПЕРСПЕКТИВЫ РАЗВИТИЯ</a:t>
            </a:r>
            <a:endParaRPr lang="ru-RU" sz="1600" dirty="0"/>
          </a:p>
        </p:txBody>
      </p:sp>
      <p:cxnSp>
        <p:nvCxnSpPr>
          <p:cNvPr id="11" name="Straight Connector 110"/>
          <p:cNvCxnSpPr/>
          <p:nvPr/>
        </p:nvCxnSpPr>
        <p:spPr>
          <a:xfrm>
            <a:off x="4463820" y="1485900"/>
            <a:ext cx="6370957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118"/>
          <p:cNvSpPr/>
          <p:nvPr/>
        </p:nvSpPr>
        <p:spPr>
          <a:xfrm>
            <a:off x="5122885" y="2512086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2025 год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Rectangle 114"/>
          <p:cNvSpPr/>
          <p:nvPr/>
        </p:nvSpPr>
        <p:spPr>
          <a:xfrm>
            <a:off x="880214" y="3187122"/>
            <a:ext cx="2776538" cy="4924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Утвержден уполномоченным органом на 2021-2025 годы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Rectangle 37"/>
          <p:cNvSpPr/>
          <p:nvPr/>
        </p:nvSpPr>
        <p:spPr>
          <a:xfrm>
            <a:off x="5685607" y="3753715"/>
            <a:ext cx="1199181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>
                <a:solidFill>
                  <a:schemeClr val="tx2"/>
                </a:solidFill>
              </a:rPr>
              <a:t>тенге/Гкал</a:t>
            </a:r>
          </a:p>
        </p:txBody>
      </p:sp>
      <p:sp>
        <p:nvSpPr>
          <p:cNvPr id="22" name="Rectangle 43"/>
          <p:cNvSpPr/>
          <p:nvPr/>
        </p:nvSpPr>
        <p:spPr>
          <a:xfrm>
            <a:off x="5371837" y="3114166"/>
            <a:ext cx="1696546" cy="4985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1 </a:t>
            </a:r>
            <a:r>
              <a:rPr lang="en-US" sz="3600" dirty="0" smtClean="0">
                <a:solidFill>
                  <a:schemeClr val="accent1"/>
                </a:solidFill>
              </a:rPr>
              <a:t>441</a:t>
            </a:r>
            <a:r>
              <a:rPr lang="ru-RU" sz="3600" dirty="0" smtClean="0">
                <a:solidFill>
                  <a:schemeClr val="accent1"/>
                </a:solidFill>
              </a:rPr>
              <a:t>,</a:t>
            </a:r>
            <a:r>
              <a:rPr lang="en-US" sz="3600" dirty="0" smtClean="0">
                <a:solidFill>
                  <a:schemeClr val="accent1"/>
                </a:solidFill>
              </a:rPr>
              <a:t>28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3" name="Rectangle 53"/>
          <p:cNvSpPr/>
          <p:nvPr/>
        </p:nvSpPr>
        <p:spPr>
          <a:xfrm>
            <a:off x="880214" y="2833237"/>
            <a:ext cx="2776538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Тариф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Rectangle 115"/>
          <p:cNvSpPr/>
          <p:nvPr/>
        </p:nvSpPr>
        <p:spPr>
          <a:xfrm>
            <a:off x="880214" y="4333156"/>
            <a:ext cx="2776538" cy="7386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Проведение среднего и капитальных ремонтов котлов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Rectangle 47"/>
          <p:cNvSpPr/>
          <p:nvPr/>
        </p:nvSpPr>
        <p:spPr>
          <a:xfrm>
            <a:off x="5035938" y="4216878"/>
            <a:ext cx="1355105" cy="609398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4400" dirty="0" smtClean="0">
                <a:solidFill>
                  <a:schemeClr val="accent1"/>
                </a:solidFill>
              </a:rPr>
              <a:t>238,1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2" name="Rectangle 50"/>
          <p:cNvSpPr/>
          <p:nvPr/>
        </p:nvSpPr>
        <p:spPr>
          <a:xfrm>
            <a:off x="6491615" y="4328367"/>
            <a:ext cx="971550" cy="43088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72000" bIns="0" rtlCol="0" anchor="ctr">
            <a:spAutoFit/>
          </a:bodyPr>
          <a:lstStyle/>
          <a:p>
            <a:pPr>
              <a:spcAft>
                <a:spcPts val="200"/>
              </a:spcAft>
            </a:pPr>
            <a:r>
              <a:rPr lang="ru-RU" sz="1400" i="1" dirty="0" smtClean="0">
                <a:solidFill>
                  <a:schemeClr val="tx2"/>
                </a:solidFill>
              </a:rPr>
              <a:t>млн. </a:t>
            </a:r>
            <a:r>
              <a:rPr lang="ru-RU" sz="1400" i="1" dirty="0">
                <a:solidFill>
                  <a:schemeClr val="tx2"/>
                </a:solidFill>
              </a:rPr>
              <a:t>тенге</a:t>
            </a:r>
          </a:p>
        </p:txBody>
      </p:sp>
      <p:sp>
        <p:nvSpPr>
          <p:cNvPr id="33" name="Rectangle 57"/>
          <p:cNvSpPr/>
          <p:nvPr/>
        </p:nvSpPr>
        <p:spPr>
          <a:xfrm>
            <a:off x="880214" y="3993725"/>
            <a:ext cx="287711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ru-RU" sz="1600" b="1" dirty="0" smtClean="0">
                <a:solidFill>
                  <a:schemeClr val="accent1"/>
                </a:solidFill>
              </a:rPr>
              <a:t>Инвестиционная программа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12"/>
          <p:cNvCxnSpPr/>
          <p:nvPr/>
        </p:nvCxnSpPr>
        <p:spPr>
          <a:xfrm>
            <a:off x="342706" y="3993725"/>
            <a:ext cx="11553825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4" name="Group 3424"/>
          <p:cNvGrpSpPr/>
          <p:nvPr/>
        </p:nvGrpSpPr>
        <p:grpSpPr>
          <a:xfrm>
            <a:off x="5921660" y="1925874"/>
            <a:ext cx="371475" cy="369888"/>
            <a:chOff x="5575914" y="2635251"/>
            <a:chExt cx="371475" cy="369888"/>
          </a:xfrm>
        </p:grpSpPr>
        <p:sp>
          <p:nvSpPr>
            <p:cNvPr id="6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Rectangle 121"/>
          <p:cNvSpPr/>
          <p:nvPr/>
        </p:nvSpPr>
        <p:spPr>
          <a:xfrm>
            <a:off x="7420236" y="1643186"/>
            <a:ext cx="2168060" cy="333567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118"/>
          <p:cNvSpPr/>
          <p:nvPr/>
        </p:nvSpPr>
        <p:spPr>
          <a:xfrm>
            <a:off x="7539896" y="2506568"/>
            <a:ext cx="2048400" cy="21544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2026 - 2030 годы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Rectangle 43"/>
          <p:cNvSpPr/>
          <p:nvPr/>
        </p:nvSpPr>
        <p:spPr>
          <a:xfrm>
            <a:off x="7436531" y="3132236"/>
            <a:ext cx="2125131" cy="1551194"/>
          </a:xfrm>
          <a:prstGeom prst="rect">
            <a:avLst/>
          </a:prstGeom>
        </p:spPr>
        <p:txBody>
          <a:bodyPr wrap="square" lIns="72000" tIns="0" rIns="0" bIns="0" anchor="ctr">
            <a:spAutoFit/>
          </a:bodyPr>
          <a:lstStyle/>
          <a:p>
            <a:pPr algn="just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+mn-lt"/>
              </a:rPr>
              <a:t>Заявки на утверждение пятилетних тарифов и инвестиционной программы на услуги по производству тепловой энергии находятся на рассмотрении уполномоченного органа</a:t>
            </a:r>
            <a:endParaRPr lang="ru-RU" sz="1400" dirty="0">
              <a:latin typeface="+mn-lt"/>
            </a:endParaRPr>
          </a:p>
        </p:txBody>
      </p:sp>
      <p:grpSp>
        <p:nvGrpSpPr>
          <p:cNvPr id="31" name="Group 3424"/>
          <p:cNvGrpSpPr/>
          <p:nvPr/>
        </p:nvGrpSpPr>
        <p:grpSpPr>
          <a:xfrm>
            <a:off x="8338671" y="1920356"/>
            <a:ext cx="371475" cy="369888"/>
            <a:chOff x="5575914" y="2635251"/>
            <a:chExt cx="371475" cy="369888"/>
          </a:xfrm>
        </p:grpSpPr>
        <p:sp>
          <p:nvSpPr>
            <p:cNvPr id="35" name="Freeform 2525"/>
            <p:cNvSpPr>
              <a:spLocks/>
            </p:cNvSpPr>
            <p:nvPr/>
          </p:nvSpPr>
          <p:spPr bwMode="auto">
            <a:xfrm>
              <a:off x="5579089" y="2635251"/>
              <a:ext cx="368300" cy="249238"/>
            </a:xfrm>
            <a:custGeom>
              <a:avLst/>
              <a:gdLst>
                <a:gd name="T0" fmla="*/ 281 w 282"/>
                <a:gd name="T1" fmla="*/ 3 h 191"/>
                <a:gd name="T2" fmla="*/ 280 w 282"/>
                <a:gd name="T3" fmla="*/ 2 h 191"/>
                <a:gd name="T4" fmla="*/ 280 w 282"/>
                <a:gd name="T5" fmla="*/ 2 h 191"/>
                <a:gd name="T6" fmla="*/ 280 w 282"/>
                <a:gd name="T7" fmla="*/ 2 h 191"/>
                <a:gd name="T8" fmla="*/ 279 w 282"/>
                <a:gd name="T9" fmla="*/ 1 h 191"/>
                <a:gd name="T10" fmla="*/ 277 w 282"/>
                <a:gd name="T11" fmla="*/ 0 h 191"/>
                <a:gd name="T12" fmla="*/ 211 w 282"/>
                <a:gd name="T13" fmla="*/ 0 h 191"/>
                <a:gd name="T14" fmla="*/ 207 w 282"/>
                <a:gd name="T15" fmla="*/ 5 h 191"/>
                <a:gd name="T16" fmla="*/ 211 w 282"/>
                <a:gd name="T17" fmla="*/ 9 h 191"/>
                <a:gd name="T18" fmla="*/ 266 w 282"/>
                <a:gd name="T19" fmla="*/ 9 h 191"/>
                <a:gd name="T20" fmla="*/ 190 w 282"/>
                <a:gd name="T21" fmla="*/ 85 h 191"/>
                <a:gd name="T22" fmla="*/ 175 w 282"/>
                <a:gd name="T23" fmla="*/ 70 h 191"/>
                <a:gd name="T24" fmla="*/ 169 w 282"/>
                <a:gd name="T25" fmla="*/ 70 h 191"/>
                <a:gd name="T26" fmla="*/ 106 w 282"/>
                <a:gd name="T27" fmla="*/ 133 h 191"/>
                <a:gd name="T28" fmla="*/ 82 w 282"/>
                <a:gd name="T29" fmla="*/ 109 h 191"/>
                <a:gd name="T30" fmla="*/ 76 w 282"/>
                <a:gd name="T31" fmla="*/ 109 h 191"/>
                <a:gd name="T32" fmla="*/ 2 w 282"/>
                <a:gd name="T33" fmla="*/ 183 h 191"/>
                <a:gd name="T34" fmla="*/ 2 w 282"/>
                <a:gd name="T35" fmla="*/ 190 h 191"/>
                <a:gd name="T36" fmla="*/ 5 w 282"/>
                <a:gd name="T37" fmla="*/ 191 h 191"/>
                <a:gd name="T38" fmla="*/ 8 w 282"/>
                <a:gd name="T39" fmla="*/ 190 h 191"/>
                <a:gd name="T40" fmla="*/ 79 w 282"/>
                <a:gd name="T41" fmla="*/ 119 h 191"/>
                <a:gd name="T42" fmla="*/ 103 w 282"/>
                <a:gd name="T43" fmla="*/ 142 h 191"/>
                <a:gd name="T44" fmla="*/ 109 w 282"/>
                <a:gd name="T45" fmla="*/ 142 h 191"/>
                <a:gd name="T46" fmla="*/ 172 w 282"/>
                <a:gd name="T47" fmla="*/ 80 h 191"/>
                <a:gd name="T48" fmla="*/ 187 w 282"/>
                <a:gd name="T49" fmla="*/ 95 h 191"/>
                <a:gd name="T50" fmla="*/ 193 w 282"/>
                <a:gd name="T51" fmla="*/ 95 h 191"/>
                <a:gd name="T52" fmla="*/ 273 w 282"/>
                <a:gd name="T53" fmla="*/ 16 h 191"/>
                <a:gd name="T54" fmla="*/ 273 w 282"/>
                <a:gd name="T55" fmla="*/ 61 h 191"/>
                <a:gd name="T56" fmla="*/ 277 w 282"/>
                <a:gd name="T57" fmla="*/ 66 h 191"/>
                <a:gd name="T58" fmla="*/ 282 w 282"/>
                <a:gd name="T59" fmla="*/ 61 h 191"/>
                <a:gd name="T60" fmla="*/ 282 w 282"/>
                <a:gd name="T61" fmla="*/ 5 h 191"/>
                <a:gd name="T62" fmla="*/ 281 w 282"/>
                <a:gd name="T63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191">
                  <a:moveTo>
                    <a:pt x="281" y="3"/>
                  </a:moveTo>
                  <a:cubicBezTo>
                    <a:pt x="281" y="2"/>
                    <a:pt x="281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80" y="1"/>
                    <a:pt x="279" y="1"/>
                    <a:pt x="279" y="1"/>
                  </a:cubicBezTo>
                  <a:cubicBezTo>
                    <a:pt x="278" y="0"/>
                    <a:pt x="278" y="0"/>
                    <a:pt x="27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09" y="0"/>
                    <a:pt x="207" y="2"/>
                    <a:pt x="207" y="5"/>
                  </a:cubicBezTo>
                  <a:cubicBezTo>
                    <a:pt x="207" y="7"/>
                    <a:pt x="209" y="9"/>
                    <a:pt x="211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3" y="68"/>
                    <a:pt x="170" y="68"/>
                    <a:pt x="169" y="70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1" y="108"/>
                    <a:pt x="78" y="108"/>
                    <a:pt x="76" y="109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0" y="185"/>
                    <a:pt x="0" y="188"/>
                    <a:pt x="2" y="190"/>
                  </a:cubicBezTo>
                  <a:cubicBezTo>
                    <a:pt x="3" y="191"/>
                    <a:pt x="4" y="191"/>
                    <a:pt x="5" y="191"/>
                  </a:cubicBezTo>
                  <a:cubicBezTo>
                    <a:pt x="6" y="191"/>
                    <a:pt x="8" y="191"/>
                    <a:pt x="8" y="190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4"/>
                    <a:pt x="107" y="144"/>
                    <a:pt x="109" y="142"/>
                  </a:cubicBezTo>
                  <a:cubicBezTo>
                    <a:pt x="172" y="80"/>
                    <a:pt x="172" y="80"/>
                    <a:pt x="172" y="80"/>
                  </a:cubicBezTo>
                  <a:cubicBezTo>
                    <a:pt x="187" y="95"/>
                    <a:pt x="187" y="95"/>
                    <a:pt x="187" y="95"/>
                  </a:cubicBezTo>
                  <a:cubicBezTo>
                    <a:pt x="189" y="97"/>
                    <a:pt x="192" y="97"/>
                    <a:pt x="193" y="9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3" y="64"/>
                    <a:pt x="275" y="66"/>
                    <a:pt x="277" y="66"/>
                  </a:cubicBezTo>
                  <a:cubicBezTo>
                    <a:pt x="280" y="66"/>
                    <a:pt x="282" y="64"/>
                    <a:pt x="282" y="61"/>
                  </a:cubicBezTo>
                  <a:cubicBezTo>
                    <a:pt x="282" y="5"/>
                    <a:pt x="282" y="5"/>
                    <a:pt x="282" y="5"/>
                  </a:cubicBezTo>
                  <a:cubicBezTo>
                    <a:pt x="282" y="4"/>
                    <a:pt x="281" y="4"/>
                    <a:pt x="281" y="3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26"/>
            <p:cNvSpPr>
              <a:spLocks/>
            </p:cNvSpPr>
            <p:nvPr/>
          </p:nvSpPr>
          <p:spPr bwMode="auto">
            <a:xfrm>
              <a:off x="5575914" y="2906713"/>
              <a:ext cx="12700" cy="98425"/>
            </a:xfrm>
            <a:custGeom>
              <a:avLst/>
              <a:gdLst>
                <a:gd name="T0" fmla="*/ 5 w 9"/>
                <a:gd name="T1" fmla="*/ 0 h 76"/>
                <a:gd name="T2" fmla="*/ 0 w 9"/>
                <a:gd name="T3" fmla="*/ 5 h 76"/>
                <a:gd name="T4" fmla="*/ 0 w 9"/>
                <a:gd name="T5" fmla="*/ 71 h 76"/>
                <a:gd name="T6" fmla="*/ 5 w 9"/>
                <a:gd name="T7" fmla="*/ 76 h 76"/>
                <a:gd name="T8" fmla="*/ 9 w 9"/>
                <a:gd name="T9" fmla="*/ 71 h 76"/>
                <a:gd name="T10" fmla="*/ 9 w 9"/>
                <a:gd name="T11" fmla="*/ 5 h 76"/>
                <a:gd name="T12" fmla="*/ 5 w 9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6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4"/>
                    <a:pt x="2" y="76"/>
                    <a:pt x="5" y="76"/>
                  </a:cubicBezTo>
                  <a:cubicBezTo>
                    <a:pt x="7" y="76"/>
                    <a:pt x="9" y="74"/>
                    <a:pt x="9" y="7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27"/>
            <p:cNvSpPr>
              <a:spLocks/>
            </p:cNvSpPr>
            <p:nvPr/>
          </p:nvSpPr>
          <p:spPr bwMode="auto">
            <a:xfrm>
              <a:off x="5648939" y="2857501"/>
              <a:ext cx="11112" cy="147638"/>
            </a:xfrm>
            <a:custGeom>
              <a:avLst/>
              <a:gdLst>
                <a:gd name="T0" fmla="*/ 4 w 9"/>
                <a:gd name="T1" fmla="*/ 0 h 114"/>
                <a:gd name="T2" fmla="*/ 0 w 9"/>
                <a:gd name="T3" fmla="*/ 4 h 114"/>
                <a:gd name="T4" fmla="*/ 0 w 9"/>
                <a:gd name="T5" fmla="*/ 109 h 114"/>
                <a:gd name="T6" fmla="*/ 4 w 9"/>
                <a:gd name="T7" fmla="*/ 114 h 114"/>
                <a:gd name="T8" fmla="*/ 9 w 9"/>
                <a:gd name="T9" fmla="*/ 109 h 114"/>
                <a:gd name="T10" fmla="*/ 9 w 9"/>
                <a:gd name="T11" fmla="*/ 4 h 114"/>
                <a:gd name="T12" fmla="*/ 4 w 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2"/>
                    <a:pt x="2" y="114"/>
                    <a:pt x="4" y="114"/>
                  </a:cubicBezTo>
                  <a:cubicBezTo>
                    <a:pt x="7" y="114"/>
                    <a:pt x="9" y="112"/>
                    <a:pt x="9" y="10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28"/>
            <p:cNvSpPr>
              <a:spLocks/>
            </p:cNvSpPr>
            <p:nvPr/>
          </p:nvSpPr>
          <p:spPr bwMode="auto">
            <a:xfrm>
              <a:off x="5720377" y="2843213"/>
              <a:ext cx="11112" cy="161925"/>
            </a:xfrm>
            <a:custGeom>
              <a:avLst/>
              <a:gdLst>
                <a:gd name="T0" fmla="*/ 4 w 9"/>
                <a:gd name="T1" fmla="*/ 0 h 124"/>
                <a:gd name="T2" fmla="*/ 0 w 9"/>
                <a:gd name="T3" fmla="*/ 4 h 124"/>
                <a:gd name="T4" fmla="*/ 0 w 9"/>
                <a:gd name="T5" fmla="*/ 119 h 124"/>
                <a:gd name="T6" fmla="*/ 4 w 9"/>
                <a:gd name="T7" fmla="*/ 124 h 124"/>
                <a:gd name="T8" fmla="*/ 9 w 9"/>
                <a:gd name="T9" fmla="*/ 119 h 124"/>
                <a:gd name="T10" fmla="*/ 9 w 9"/>
                <a:gd name="T11" fmla="*/ 4 h 124"/>
                <a:gd name="T12" fmla="*/ 4 w 9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2"/>
                    <a:pt x="2" y="124"/>
                    <a:pt x="4" y="124"/>
                  </a:cubicBezTo>
                  <a:cubicBezTo>
                    <a:pt x="7" y="124"/>
                    <a:pt x="9" y="122"/>
                    <a:pt x="9" y="11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529"/>
            <p:cNvSpPr>
              <a:spLocks/>
            </p:cNvSpPr>
            <p:nvPr/>
          </p:nvSpPr>
          <p:spPr bwMode="auto">
            <a:xfrm>
              <a:off x="5790227" y="2790826"/>
              <a:ext cx="11112" cy="214313"/>
            </a:xfrm>
            <a:custGeom>
              <a:avLst/>
              <a:gdLst>
                <a:gd name="T0" fmla="*/ 5 w 9"/>
                <a:gd name="T1" fmla="*/ 0 h 165"/>
                <a:gd name="T2" fmla="*/ 0 w 9"/>
                <a:gd name="T3" fmla="*/ 4 h 165"/>
                <a:gd name="T4" fmla="*/ 0 w 9"/>
                <a:gd name="T5" fmla="*/ 160 h 165"/>
                <a:gd name="T6" fmla="*/ 5 w 9"/>
                <a:gd name="T7" fmla="*/ 165 h 165"/>
                <a:gd name="T8" fmla="*/ 9 w 9"/>
                <a:gd name="T9" fmla="*/ 160 h 165"/>
                <a:gd name="T10" fmla="*/ 9 w 9"/>
                <a:gd name="T11" fmla="*/ 4 h 165"/>
                <a:gd name="T12" fmla="*/ 5 w 9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5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3"/>
                    <a:pt x="2" y="165"/>
                    <a:pt x="5" y="165"/>
                  </a:cubicBezTo>
                  <a:cubicBezTo>
                    <a:pt x="7" y="165"/>
                    <a:pt x="9" y="163"/>
                    <a:pt x="9" y="16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30"/>
            <p:cNvSpPr>
              <a:spLocks/>
            </p:cNvSpPr>
            <p:nvPr/>
          </p:nvSpPr>
          <p:spPr bwMode="auto">
            <a:xfrm>
              <a:off x="5861664" y="2757488"/>
              <a:ext cx="12700" cy="247650"/>
            </a:xfrm>
            <a:custGeom>
              <a:avLst/>
              <a:gdLst>
                <a:gd name="T0" fmla="*/ 5 w 9"/>
                <a:gd name="T1" fmla="*/ 0 h 191"/>
                <a:gd name="T2" fmla="*/ 0 w 9"/>
                <a:gd name="T3" fmla="*/ 5 h 191"/>
                <a:gd name="T4" fmla="*/ 0 w 9"/>
                <a:gd name="T5" fmla="*/ 186 h 191"/>
                <a:gd name="T6" fmla="*/ 5 w 9"/>
                <a:gd name="T7" fmla="*/ 191 h 191"/>
                <a:gd name="T8" fmla="*/ 9 w 9"/>
                <a:gd name="T9" fmla="*/ 186 h 191"/>
                <a:gd name="T10" fmla="*/ 9 w 9"/>
                <a:gd name="T11" fmla="*/ 5 h 191"/>
                <a:gd name="T12" fmla="*/ 5 w 9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1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2" y="191"/>
                    <a:pt x="5" y="191"/>
                  </a:cubicBezTo>
                  <a:cubicBezTo>
                    <a:pt x="7" y="191"/>
                    <a:pt x="9" y="189"/>
                    <a:pt x="9" y="18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31"/>
            <p:cNvSpPr>
              <a:spLocks/>
            </p:cNvSpPr>
            <p:nvPr/>
          </p:nvSpPr>
          <p:spPr bwMode="auto">
            <a:xfrm>
              <a:off x="5933102" y="2751138"/>
              <a:ext cx="12700" cy="254000"/>
            </a:xfrm>
            <a:custGeom>
              <a:avLst/>
              <a:gdLst>
                <a:gd name="T0" fmla="*/ 4 w 9"/>
                <a:gd name="T1" fmla="*/ 0 h 195"/>
                <a:gd name="T2" fmla="*/ 0 w 9"/>
                <a:gd name="T3" fmla="*/ 5 h 195"/>
                <a:gd name="T4" fmla="*/ 0 w 9"/>
                <a:gd name="T5" fmla="*/ 190 h 195"/>
                <a:gd name="T6" fmla="*/ 4 w 9"/>
                <a:gd name="T7" fmla="*/ 195 h 195"/>
                <a:gd name="T8" fmla="*/ 9 w 9"/>
                <a:gd name="T9" fmla="*/ 190 h 195"/>
                <a:gd name="T10" fmla="*/ 9 w 9"/>
                <a:gd name="T11" fmla="*/ 5 h 195"/>
                <a:gd name="T12" fmla="*/ 4 w 9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5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2" y="195"/>
                    <a:pt x="4" y="195"/>
                  </a:cubicBezTo>
                  <a:cubicBezTo>
                    <a:pt x="7" y="195"/>
                    <a:pt x="9" y="193"/>
                    <a:pt x="9" y="19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EE7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5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073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 smtClean="0"/>
              <a:t>Информация об оказываемых услугах подъездных путей (малая мощность) по итогам полугодия 202</a:t>
            </a:r>
            <a:r>
              <a:rPr lang="en-US" dirty="0" smtClean="0"/>
              <a:t>5</a:t>
            </a:r>
            <a:r>
              <a:rPr lang="ru-RU" dirty="0" smtClean="0"/>
              <a:t> года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7018" y="727264"/>
            <a:ext cx="9241971" cy="201593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Информация об исполнении утвержденной инвестиционной программы</a:t>
            </a:r>
          </a:p>
          <a:p>
            <a:pPr algn="just" defTabSz="542925">
              <a:spcAft>
                <a:spcPts val="60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Инвестиционная программа уполномоченным органом </a:t>
            </a:r>
            <a:r>
              <a:rPr lang="ru-RU" sz="1600" b="1" kern="0" dirty="0">
                <a:latin typeface="+mn-lt"/>
                <a:cs typeface="Arial" panose="020B0604020202020204" pitchFamily="34" charset="0"/>
              </a:rPr>
              <a:t>не утверждалась.</a:t>
            </a:r>
          </a:p>
          <a:p>
            <a:pPr algn="just" defTabSz="542925">
              <a:spcAft>
                <a:spcPts val="0"/>
              </a:spcAft>
              <a:tabLst>
                <a:tab pos="354013" algn="l"/>
              </a:tabLst>
            </a:pPr>
            <a:r>
              <a:rPr lang="ru-RU" sz="1600" kern="0" dirty="0">
                <a:latin typeface="+mn-lt"/>
                <a:cs typeface="Arial" panose="020B0604020202020204" pitchFamily="34" charset="0"/>
              </a:rPr>
              <a:t>Сумма амортизационных отчислений,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предусмотренная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в утвержденной тарифной смете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–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49,6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  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тыс.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тенге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будет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направлена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на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проведения </a:t>
            </a:r>
            <a:r>
              <a:rPr lang="ru-RU" sz="1600" kern="0" dirty="0">
                <a:latin typeface="+mn-lt"/>
                <a:cs typeface="Arial" panose="020B0604020202020204" pitchFamily="34" charset="0"/>
              </a:rPr>
              <a:t>капитального ремонта стрелочного перевода № </a:t>
            </a:r>
            <a:r>
              <a:rPr lang="ru-RU" sz="1600" kern="0" dirty="0" smtClean="0">
                <a:latin typeface="+mn-lt"/>
                <a:cs typeface="Arial" panose="020B0604020202020204" pitchFamily="34" charset="0"/>
              </a:rPr>
              <a:t>217</a:t>
            </a:r>
            <a:endParaRPr lang="ru-RU" sz="1600" kern="0" dirty="0">
              <a:latin typeface="+mn-lt"/>
              <a:cs typeface="Arial" panose="020B0604020202020204" pitchFamily="34" charset="0"/>
            </a:endParaRPr>
          </a:p>
          <a:p>
            <a:pPr algn="just" defTabSz="542925">
              <a:spcAft>
                <a:spcPts val="0"/>
              </a:spcAft>
              <a:tabLst>
                <a:tab pos="354013" algn="l"/>
              </a:tabLst>
            </a:pP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АО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«Алюминий Казахстана»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качества и надежности регулируемых услуг и </a:t>
            </a:r>
            <a:r>
              <a:rPr lang="ru-RU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деятельности </a:t>
            </a:r>
            <a:r>
              <a:rPr lang="ru-RU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разрабатывались и не  </a:t>
            </a:r>
            <a:r>
              <a:rPr lang="ru-RU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утверждались</a:t>
            </a:r>
            <a:endParaRPr lang="ru-RU" sz="1600" dirty="0">
              <a:latin typeface="+mn-lt"/>
            </a:endParaRPr>
          </a:p>
        </p:txBody>
      </p:sp>
      <p:sp>
        <p:nvSpPr>
          <p:cNvPr id="6" name="Rectangle 126"/>
          <p:cNvSpPr/>
          <p:nvPr/>
        </p:nvSpPr>
        <p:spPr>
          <a:xfrm>
            <a:off x="143974" y="1012725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01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Rectangle 127"/>
          <p:cNvSpPr/>
          <p:nvPr/>
        </p:nvSpPr>
        <p:spPr>
          <a:xfrm>
            <a:off x="143975" y="2716774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" name="Rectangle 128"/>
          <p:cNvSpPr/>
          <p:nvPr/>
        </p:nvSpPr>
        <p:spPr>
          <a:xfrm>
            <a:off x="157699" y="4170533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Rectangle 129"/>
          <p:cNvSpPr/>
          <p:nvPr/>
        </p:nvSpPr>
        <p:spPr>
          <a:xfrm>
            <a:off x="157699" y="4979867"/>
            <a:ext cx="343043" cy="3323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0</a:t>
            </a:r>
            <a:r>
              <a:rPr lang="ru-RU" sz="24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020" y="2743200"/>
            <a:ext cx="9710057" cy="23391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Информация о постатейном исполнении тарифной сметы за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полугодие 202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5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 (Основной текст)"/>
                <a:ea typeface="Times New Roman"/>
              </a:rPr>
              <a:t> года</a:t>
            </a:r>
          </a:p>
          <a:p>
            <a:r>
              <a:rPr lang="ru-RU" sz="1600" dirty="0">
                <a:latin typeface="Arial (Основной текст)"/>
              </a:rPr>
              <a:t>Затраты АО «Алюминий Казахстана» за </a:t>
            </a:r>
            <a:r>
              <a:rPr lang="ru-RU" sz="1600" dirty="0" smtClean="0">
                <a:latin typeface="Arial (Основной текст)"/>
              </a:rPr>
              <a:t>первое полугодие 202</a:t>
            </a:r>
            <a:r>
              <a:rPr lang="en-US" sz="1600" dirty="0" smtClean="0">
                <a:latin typeface="Arial (Основной текст)"/>
              </a:rPr>
              <a:t>5</a:t>
            </a:r>
            <a:r>
              <a:rPr lang="ru-RU" sz="1600" dirty="0" smtClean="0">
                <a:latin typeface="Arial (Основной текст)"/>
              </a:rPr>
              <a:t> года </a:t>
            </a:r>
            <a:r>
              <a:rPr lang="ru-RU" sz="1600" dirty="0">
                <a:latin typeface="Arial (Основной текст)"/>
              </a:rPr>
              <a:t>на оказание услуг подъездных путей </a:t>
            </a:r>
            <a:r>
              <a:rPr lang="ru-RU" sz="1600" dirty="0" smtClean="0">
                <a:latin typeface="Arial (Основной текст)"/>
              </a:rPr>
              <a:t>составили 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693,2 </a:t>
            </a:r>
            <a:r>
              <a:rPr lang="ru-RU" sz="1600" dirty="0">
                <a:latin typeface="Arial (Основной текст)"/>
              </a:rPr>
              <a:t>тыс. тенге.</a:t>
            </a:r>
          </a:p>
          <a:p>
            <a:r>
              <a:rPr lang="ru-RU" sz="1600" dirty="0" smtClean="0">
                <a:latin typeface="Arial (Основной текст)"/>
              </a:rPr>
              <a:t>Перерасход </a:t>
            </a:r>
            <a:r>
              <a:rPr lang="ru-RU" sz="1600" dirty="0">
                <a:latin typeface="Arial (Основной текст)"/>
              </a:rPr>
              <a:t>затрат в целом по тарифной смете обусловлен ростом заработной платы, наличием затрат, которые не были предусмотрены в утверждённой тарифной смете, и инфляционным процессом. </a:t>
            </a:r>
          </a:p>
          <a:p>
            <a:r>
              <a:rPr lang="ru-RU" sz="1600" b="1" dirty="0" smtClean="0">
                <a:latin typeface="Arial (Основной текст)"/>
              </a:rPr>
              <a:t>Информация об объемах предоставленных услуг </a:t>
            </a:r>
            <a:endParaRPr lang="en-US" sz="1600" b="1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Объем </a:t>
            </a:r>
            <a:r>
              <a:rPr lang="ru-RU" sz="1600" dirty="0">
                <a:latin typeface="Arial (Основной текст)"/>
              </a:rPr>
              <a:t>оказанных услуг </a:t>
            </a:r>
            <a:r>
              <a:rPr lang="ru-RU" sz="1600" dirty="0" smtClean="0">
                <a:latin typeface="Arial (Основной текст)"/>
              </a:rPr>
              <a:t>составил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016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2 </a:t>
            </a:r>
            <a:r>
              <a:rPr lang="ru-RU" sz="1600" dirty="0" smtClean="0">
                <a:latin typeface="Arial (Основной текст)"/>
              </a:rPr>
              <a:t>вагон*км, в утвержденной тарифной смете –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980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 (Основной текст)"/>
              </a:rPr>
              <a:t>вагоно</a:t>
            </a:r>
            <a:r>
              <a:rPr lang="ru-RU" sz="1600" dirty="0" smtClean="0">
                <a:latin typeface="Arial (Основной текст)"/>
              </a:rPr>
              <a:t>*км. </a:t>
            </a:r>
            <a:endParaRPr lang="ru-RU" sz="1600" dirty="0">
              <a:latin typeface="Arial (Основной текст)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859193"/>
            <a:ext cx="1723474" cy="4225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742" y="4983601"/>
            <a:ext cx="9078687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 (Основной текст)"/>
              </a:rPr>
              <a:t>Информация об основных финансово-экономических показателях </a:t>
            </a:r>
            <a:endParaRPr lang="ru-RU" sz="1600" b="1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Доход –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183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 (Основной текст)"/>
              </a:rPr>
              <a:t> </a:t>
            </a:r>
            <a:r>
              <a:rPr lang="ru-RU" sz="1600" dirty="0">
                <a:latin typeface="Arial (Основной текст)"/>
              </a:rPr>
              <a:t>тыс. тенге, </a:t>
            </a:r>
            <a:endParaRPr lang="ru-RU" sz="1600" dirty="0" smtClean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Затраты – </a:t>
            </a:r>
            <a:r>
              <a:rPr lang="ru-RU" sz="2000" kern="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 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693,2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</a:t>
            </a:r>
            <a:r>
              <a:rPr lang="ru-RU" sz="1600" dirty="0" smtClean="0">
                <a:latin typeface="Arial (Основной текст)"/>
              </a:rPr>
              <a:t>тенге </a:t>
            </a:r>
            <a:endParaRPr lang="ru-RU" sz="1600" dirty="0">
              <a:latin typeface="Arial (Основной текст)"/>
            </a:endParaRPr>
          </a:p>
          <a:p>
            <a:r>
              <a:rPr lang="ru-RU" sz="1600" dirty="0" smtClean="0">
                <a:latin typeface="Arial (Основной текст)"/>
              </a:rPr>
              <a:t>Убыток - 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4 509</a:t>
            </a:r>
            <a:r>
              <a:rPr lang="en-US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,</a:t>
            </a:r>
            <a:r>
              <a:rPr lang="ru-RU" sz="2000" kern="0" dirty="0" smtClean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ru-RU" sz="2000" dirty="0" smtClean="0">
                <a:solidFill>
                  <a:schemeClr val="accent1"/>
                </a:solidFill>
                <a:latin typeface="Arial (Основной текст)"/>
              </a:rPr>
              <a:t> </a:t>
            </a:r>
            <a:r>
              <a:rPr lang="ru-RU" sz="1600" dirty="0" smtClean="0">
                <a:latin typeface="Arial (Основной текст)"/>
              </a:rPr>
              <a:t>тыс</a:t>
            </a:r>
            <a:r>
              <a:rPr lang="ru-RU" sz="1600" dirty="0">
                <a:latin typeface="Arial (Основной текст)"/>
              </a:rPr>
              <a:t>. тенге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788" y="6134100"/>
            <a:ext cx="11410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года отсутствуют.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/>
          <p:nvPr>
            <p:custDataLst>
              <p:tags r:id="rId3"/>
            </p:custDataLst>
          </p:nvPr>
        </p:nvSpPr>
        <p:spPr bwMode="auto">
          <a:xfrm>
            <a:off x="77788" y="6069013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5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75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9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Общая </a:t>
            </a:r>
            <a:r>
              <a:rPr lang="ru-RU" dirty="0" smtClean="0"/>
              <a:t>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17499" y="3205210"/>
            <a:ext cx="5406104" cy="2989262"/>
          </a:xfrm>
        </p:spPr>
        <p:txBody>
          <a:bodyPr>
            <a:noAutofit/>
          </a:bodyPr>
          <a:lstStyle/>
          <a:p>
            <a:r>
              <a:rPr lang="ru-RU" sz="1600" dirty="0" smtClean="0"/>
              <a:t>ТЭЦ </a:t>
            </a:r>
            <a:r>
              <a:rPr lang="ru-RU" sz="1600" dirty="0"/>
              <a:t>АО «Алюминий Казахстана» введена в эксплуатацию в 1964 году. </a:t>
            </a:r>
          </a:p>
          <a:p>
            <a:pPr algn="ctr"/>
            <a:endParaRPr lang="ru-RU" sz="1600" dirty="0"/>
          </a:p>
          <a:p>
            <a:r>
              <a:rPr lang="ru-RU" sz="1600" dirty="0"/>
              <a:t>Установленная мощность:</a:t>
            </a:r>
          </a:p>
          <a:p>
            <a:r>
              <a:rPr lang="ru-RU" sz="1600" dirty="0"/>
              <a:t>Электрическая – </a:t>
            </a:r>
            <a:r>
              <a:rPr lang="ru-RU" sz="1600" b="1" dirty="0"/>
              <a:t>350 МВт</a:t>
            </a:r>
          </a:p>
          <a:p>
            <a:r>
              <a:rPr lang="ru-RU" sz="1600" dirty="0"/>
              <a:t>Тепловая – </a:t>
            </a:r>
            <a:r>
              <a:rPr lang="ru-RU" sz="1600" b="1" dirty="0"/>
              <a:t>1 182 Гкал/час</a:t>
            </a:r>
          </a:p>
          <a:p>
            <a:pPr algn="ctr"/>
            <a:endParaRPr lang="ru-RU" sz="1600" b="1" dirty="0"/>
          </a:p>
          <a:p>
            <a:r>
              <a:rPr lang="ru-RU" sz="1600" dirty="0"/>
              <a:t>Показатели качества и надежности регулируемых услуг, а также показатели эффективности деятельности для АО «Алюминий Казахстана» уполномоченным органом </a:t>
            </a:r>
            <a:r>
              <a:rPr lang="ru-RU" sz="1600" b="1" dirty="0"/>
              <a:t>не установлены</a:t>
            </a:r>
          </a:p>
          <a:p>
            <a:endParaRPr lang="en-US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4772" y="2491157"/>
            <a:ext cx="3096018" cy="39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1959" y="1545095"/>
            <a:ext cx="2966905" cy="415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1162360"/>
            <a:ext cx="8104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latin typeface="+mn-lt"/>
              </a:rPr>
              <a:t>АО «Алюминий Казахстана» </a:t>
            </a:r>
            <a:r>
              <a:rPr lang="ru-RU" sz="1600" dirty="0">
                <a:latin typeface="+mn-lt"/>
              </a:rPr>
              <a:t>является единственным в Казахстане предприятием, выпускающим глинозем (сырье для производства алюминия), а так же крупнейшим работодателем Павлодарской области.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499" y="2030928"/>
            <a:ext cx="7190206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>
                <a:latin typeface="+mn-lt"/>
              </a:rPr>
              <a:t>Вид регулируемой деятельности </a:t>
            </a:r>
            <a:r>
              <a:rPr lang="ru-RU" sz="1600" dirty="0">
                <a:latin typeface="+mn-lt"/>
              </a:rPr>
              <a:t>– </a:t>
            </a:r>
            <a:r>
              <a:rPr lang="ru-RU" sz="1600" b="1" dirty="0">
                <a:latin typeface="+mn-lt"/>
              </a:rPr>
              <a:t>производство тепловой </a:t>
            </a:r>
            <a:r>
              <a:rPr lang="ru-RU" sz="1600" b="1" dirty="0" smtClean="0">
                <a:latin typeface="+mn-lt"/>
              </a:rPr>
              <a:t>энергии</a:t>
            </a: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99" y="2464064"/>
            <a:ext cx="524590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/>
            <a:r>
              <a:rPr lang="ru-RU" sz="1600" dirty="0">
                <a:latin typeface="+mn-lt"/>
              </a:rPr>
              <a:t>Производителем тепла в АО «Алюминий Казахстана» является цеховое подразделение – теплоэлектроцентраль.</a:t>
            </a:r>
          </a:p>
          <a:p>
            <a:endParaRPr lang="ru-RU" sz="1600" dirty="0">
              <a:latin typeface="+mn-lt"/>
            </a:endParaRPr>
          </a:p>
        </p:txBody>
      </p:sp>
      <p:grpSp>
        <p:nvGrpSpPr>
          <p:cNvPr id="13" name="Group 488"/>
          <p:cNvGrpSpPr/>
          <p:nvPr/>
        </p:nvGrpSpPr>
        <p:grpSpPr>
          <a:xfrm>
            <a:off x="440472" y="2358534"/>
            <a:ext cx="371475" cy="371475"/>
            <a:chOff x="-2103438" y="3878264"/>
            <a:chExt cx="371475" cy="371475"/>
          </a:xfrm>
        </p:grpSpPr>
        <p:sp>
          <p:nvSpPr>
            <p:cNvPr id="14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859781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97" y="0"/>
            <a:ext cx="10586290" cy="704850"/>
          </a:xfrm>
        </p:spPr>
        <p:txBody>
          <a:bodyPr vert="horz"/>
          <a:lstStyle/>
          <a:p>
            <a:r>
              <a:rPr lang="ru-RU" dirty="0"/>
              <a:t>Информация об исполнении утвержденной инвестиционной </a:t>
            </a:r>
            <a:r>
              <a:rPr lang="ru-RU" dirty="0" smtClean="0"/>
              <a:t>программы по итогам 1 полугодия 202</a:t>
            </a:r>
            <a:r>
              <a:rPr lang="ru-RU" dirty="0"/>
              <a:t>5</a:t>
            </a:r>
            <a:r>
              <a:rPr lang="ru-RU" dirty="0" smtClean="0"/>
              <a:t> года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684" y="6120396"/>
            <a:ext cx="42226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+mj-lt"/>
              </a:rPr>
              <a:t>* По регулируемой услуге – производство тепловой энергии</a:t>
            </a:r>
            <a:endParaRPr lang="ru-RU" sz="11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71092"/>
              </p:ext>
            </p:extLst>
          </p:nvPr>
        </p:nvGraphicFramePr>
        <p:xfrm>
          <a:off x="437660" y="1101969"/>
          <a:ext cx="11183817" cy="445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27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3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20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539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586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76263">
                  <a:extLst>
                    <a:ext uri="{9D8B030D-6E8A-4147-A177-3AD203B41FA5}">
                      <a16:colId xmlns="" xmlns:a16="http://schemas.microsoft.com/office/drawing/2014/main" val="2276294259"/>
                    </a:ext>
                  </a:extLst>
                </a:gridCol>
                <a:gridCol w="65560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93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461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634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4148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2542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9767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99679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</a:tblGrid>
              <a:tr h="62309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Информация о плановых и фактических объемах предоставления регулируемых услуг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 о прибылях и убытках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Сумма инвестиционной программы, тыс. тенге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Информация о фактических условиях и размерах финансирования инвестиционной программы, тыс. тенге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регулируемых услуг (товаров, работ) и обслуживаемая территория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в натуральных показателях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Период предоставления услуги в рамках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отклонение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причины отклонения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собственные средства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Заемные средства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Бюджетные средства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Амортизация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2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21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07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производство тепловой энергии,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г. Павлодар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Капитальный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ремонт №7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</a:rPr>
                        <a:t>шт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2025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marL="0" algn="ctr" defTabSz="583170" rtl="0" eaLnBrk="1" fontAlgn="ctr" latinLnBrk="0" hangingPunct="1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527 772</a:t>
                      </a:r>
                      <a:endParaRPr lang="en-US" sz="9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238 118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r>
                        <a:rPr lang="en-US" sz="900" u="none" strike="noStrike" dirty="0" smtClean="0">
                          <a:effectLst/>
                        </a:rPr>
                        <a:t>238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smtClean="0">
                          <a:effectLst/>
                        </a:rPr>
                        <a:t>118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Ремонт ведется. Платежи во втором полугодии. Ожидается исполнение по итогам года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Объем предоставленных регулируемых услуг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тыс. Гкал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1 341,939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effectLst/>
                        </a:rPr>
                        <a:t>713</a:t>
                      </a:r>
                      <a:r>
                        <a:rPr lang="ru-RU" sz="900" u="none" strike="noStrike" dirty="0" smtClean="0">
                          <a:effectLst/>
                        </a:rPr>
                        <a:t>,</a:t>
                      </a:r>
                      <a:r>
                        <a:rPr lang="en-US" sz="900" u="none" strike="noStrike" dirty="0" smtClean="0">
                          <a:effectLst/>
                        </a:rPr>
                        <a:t>212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 полугодие </a:t>
                      </a:r>
                      <a:r>
                        <a:rPr lang="ru-RU" sz="900" u="none" strike="noStrike" dirty="0" smtClean="0">
                          <a:effectLst/>
                        </a:rPr>
                        <a:t>2025 </a:t>
                      </a:r>
                      <a:r>
                        <a:rPr lang="ru-RU" sz="900" u="none" strike="noStrike" dirty="0">
                          <a:effectLst/>
                        </a:rPr>
                        <a:t>года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78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Итого: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smtClean="0">
                          <a:effectLst/>
                        </a:rPr>
                        <a:t>238 118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-</a:t>
                      </a:r>
                      <a:r>
                        <a:rPr lang="en-US" sz="900" b="1" u="none" strike="noStrike" dirty="0" smtClean="0">
                          <a:effectLst/>
                        </a:rPr>
                        <a:t>238</a:t>
                      </a:r>
                      <a:r>
                        <a:rPr lang="ru-RU" sz="900" b="1" u="none" strike="noStrike" dirty="0" smtClean="0">
                          <a:effectLst/>
                        </a:rPr>
                        <a:t> </a:t>
                      </a:r>
                      <a:r>
                        <a:rPr lang="en-US" sz="900" b="1" u="none" strike="noStrike" dirty="0" smtClean="0">
                          <a:effectLst/>
                        </a:rPr>
                        <a:t>118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-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54" marR="7554" marT="7554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2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548148"/>
              </p:ext>
            </p:extLst>
          </p:nvPr>
        </p:nvGraphicFramePr>
        <p:xfrm>
          <a:off x="1144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1143000" y="0"/>
            <a:ext cx="158750" cy="158750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8" y="0"/>
            <a:ext cx="10582275" cy="704850"/>
          </a:xfrm>
        </p:spPr>
        <p:txBody>
          <a:bodyPr vert="horz"/>
          <a:lstStyle/>
          <a:p>
            <a:r>
              <a:rPr lang="ru-RU" dirty="0"/>
              <a:t>Информация об исполнении утвержденной инвестиционной </a:t>
            </a:r>
            <a:r>
              <a:rPr lang="ru-RU" dirty="0" smtClean="0"/>
              <a:t>программы по </a:t>
            </a:r>
            <a:r>
              <a:rPr lang="ru-RU" dirty="0"/>
              <a:t>итогам 1 полугодия </a:t>
            </a:r>
            <a:r>
              <a:rPr lang="ru-RU" dirty="0" smtClean="0"/>
              <a:t>2025 </a:t>
            </a:r>
            <a:r>
              <a:rPr lang="ru-RU" dirty="0"/>
              <a:t>года </a:t>
            </a:r>
            <a:r>
              <a:rPr lang="ru-RU" sz="1200" dirty="0"/>
              <a:t>(продолжение)</a:t>
            </a:r>
            <a:endParaRPr lang="en-US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49668"/>
              </p:ext>
            </p:extLst>
          </p:nvPr>
        </p:nvGraphicFramePr>
        <p:xfrm>
          <a:off x="542727" y="1089882"/>
          <a:ext cx="10949355" cy="4019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8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587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6393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67577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887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мероприятий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Информация о сопоставлении фактических показателей исполнения инвестиционной программы с показателями, утвержденными в инвестиционной программе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Разъяснение причин отклонения достигнутых фактических показателей от показателей в утвержденной инвестиционной программе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Оценка повышения качества и надежности предоставляемых регулируемых услуг и эффективности деятельности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8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Улучшение производственных показателей,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аварийности, по годам реализации в зависимости от утвержденной инвестиционной программы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факт прошлого года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 текущего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622"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№7</a:t>
                      </a:r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2025 года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5268" y="4899804"/>
            <a:ext cx="1457864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8091091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62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постатейном исполнении утвержденной тарифной сметы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итогам 1 полугодия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711030"/>
              </p:ext>
            </p:extLst>
          </p:nvPr>
        </p:nvGraphicFramePr>
        <p:xfrm>
          <a:off x="457200" y="1035288"/>
          <a:ext cx="11231592" cy="533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54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30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065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 </a:t>
                      </a:r>
                      <a:b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тарифной сметы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Предусмотрено в утверждённой тарифной смете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Фактически сложившиеся показатели тарифной сметы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Отклонение, в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Причины отклонения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5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15" marR="7115" marT="7115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услуг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1 279 379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874 423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</a:rPr>
                        <a:t>по результатам проведенных тендерных процедур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8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оплату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ожидается по итогам года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Амортизационные отчисления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коэффициента на реализованное тепло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коэффициента на реализованное тепло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производственного характера</a:t>
                      </a: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367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ожидается по итогам года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marL="0" algn="l" defTabSz="583170" rtl="0" eaLnBrk="1" fontAlgn="t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ПАЗ</a:t>
                      </a:r>
                      <a:r>
                        <a:rPr lang="ru-RU" sz="11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ТЭЦ АО «Алюминий Казахстана» получено Комплексное экологическое разрешение (КЭР)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1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затрат, не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предусмотренных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УТС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4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</a:t>
                      </a:r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8 760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коэффициента на реализованное тепло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94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1 812 171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2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121 934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527 772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доходной части по причине снижения объема предоставленных услуг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96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Регулируемая база задействованных активов (РБА) на реализованную тепловую энергию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2 516 714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счет перераспределения между видами энергии, рост коэффициента на реализованное тепло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934</a:t>
                      </a:r>
                      <a:r>
                        <a:rPr lang="ru-RU" sz="11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1 027 938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фактическому объему реализации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41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реализации тепловой энергии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тыс.Гкал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1 341,939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713,212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заявкам потребителей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Тариф, без учета НДС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тенге/Гкал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1 441,28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15" marR="7115" marT="7115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8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28698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Слайд think-cell" r:id="rId4" imgW="395" imgH="396" progId="TCLayout.ActiveDocument.1">
                  <p:embed/>
                </p:oleObj>
              </mc:Choice>
              <mc:Fallback>
                <p:oleObj name="Слайд think-cell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 соблюдении показателей качества и надежности регулируемых </a:t>
            </a:r>
            <a:r>
              <a:rPr lang="ru-RU" dirty="0" smtClean="0"/>
              <a:t>услуг 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 достижении показателей эффективности деятельности по итогам 1 полугодия </a:t>
            </a:r>
            <a:r>
              <a:rPr lang="ru-RU" dirty="0" smtClean="0"/>
              <a:t>2025 </a:t>
            </a:r>
            <a:r>
              <a:rPr lang="ru-RU" dirty="0"/>
              <a:t>года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205" y="845861"/>
            <a:ext cx="10867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400" dirty="0">
                <a:solidFill>
                  <a:prstClr val="black"/>
                </a:solidFill>
                <a:latin typeface="+mn-lt"/>
              </a:rPr>
              <a:t>Для АО «Алюминий Казахстана» показатели качества и надежности регулируемых услуг и показатели эффективности деятельности </a:t>
            </a:r>
            <a:r>
              <a:rPr lang="ru-RU" sz="1400" b="1" dirty="0">
                <a:solidFill>
                  <a:prstClr val="black"/>
                </a:solidFill>
                <a:latin typeface="+mn-lt"/>
              </a:rPr>
              <a:t>не разрабатывались и не утверждались. </a:t>
            </a:r>
            <a:endParaRPr lang="ru-RU" sz="1400" b="1" dirty="0" smtClean="0">
              <a:solidFill>
                <a:prstClr val="black"/>
              </a:solidFill>
              <a:latin typeface="+mn-lt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+mn-lt"/>
              </a:rPr>
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</a:t>
            </a:r>
            <a:r>
              <a:rPr lang="ru-RU" sz="1400" dirty="0" smtClean="0">
                <a:solidFill>
                  <a:prstClr val="black"/>
                </a:solidFill>
                <a:latin typeface="+mn-lt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+mn-lt"/>
              </a:rPr>
              <a:t>года.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04177"/>
              </p:ext>
            </p:extLst>
          </p:nvPr>
        </p:nvGraphicFramePr>
        <p:xfrm>
          <a:off x="416828" y="1742336"/>
          <a:ext cx="11474809" cy="2079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8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4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18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9770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958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7084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качества и надежности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первого полугодия 2025 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соблюдения показателей надежности и качества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несоблюдения показателей надежности и качества</a:t>
                      </a:r>
                    </a:p>
                  </a:txBody>
                  <a:tcPr marL="47625" marR="47625" marT="28575" marB="2857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859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472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Износ производственных основных средств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-</a:t>
                      </a: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установлено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73C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-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2373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2025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488"/>
          <p:cNvGrpSpPr/>
          <p:nvPr/>
        </p:nvGrpSpPr>
        <p:grpSpPr>
          <a:xfrm>
            <a:off x="561241" y="733719"/>
            <a:ext cx="371475" cy="371475"/>
            <a:chOff x="-2103438" y="3878264"/>
            <a:chExt cx="371475" cy="371475"/>
          </a:xfrm>
        </p:grpSpPr>
        <p:sp>
          <p:nvSpPr>
            <p:cNvPr id="9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49392"/>
              </p:ext>
            </p:extLst>
          </p:nvPr>
        </p:nvGraphicFramePr>
        <p:xfrm>
          <a:off x="416827" y="4166073"/>
          <a:ext cx="11474809" cy="1912491"/>
        </p:xfrm>
        <a:graphic>
          <a:graphicData uri="http://schemas.openxmlformats.org/drawingml/2006/table">
            <a:tbl>
              <a:tblPr/>
              <a:tblGrid>
                <a:gridCol w="304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0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75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2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2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3808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72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9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первого полугодия 202</a:t>
                      </a:r>
                      <a:r>
                        <a:rPr lang="en-US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достижения показателей 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(обоснование) </a:t>
                      </a:r>
                      <a:r>
                        <a:rPr lang="ru-RU" sz="9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недостижения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показателей </a:t>
                      </a:r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5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 износа основных средств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 установлено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723" marR="11723" marT="11723" marB="1172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  <a:latin typeface="+mn-lt"/>
                        </a:rPr>
                        <a:t>Оценка достижения показателей будет осуществлена по результатам выполнения мероприятий, предусмотренных в утвержденной инвестиционной программе, по итогам 2025 года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2373C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53136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516" y="5113778"/>
            <a:ext cx="2610075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108498"/>
              </p:ext>
            </p:extLst>
          </p:nvPr>
        </p:nvGraphicFramePr>
        <p:xfrm>
          <a:off x="1955" y="-789353"/>
          <a:ext cx="1954" cy="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9" name="Слайд think-cell" r:id="rId23" imgW="395" imgH="396" progId="TCLayout.ActiveDocument.1">
                  <p:embed/>
                </p:oleObj>
              </mc:Choice>
              <mc:Fallback>
                <p:oleObj name="Слайд think-cell" r:id="rId23" imgW="395" imgH="39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55" y="-789353"/>
                        <a:ext cx="1954" cy="1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-791308"/>
            <a:ext cx="195385" cy="195385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Информация об основных финансово-экономических показателях </a:t>
            </a:r>
            <a:r>
              <a:rPr lang="ru-RU" dirty="0" smtClean="0"/>
              <a:t>деятельности </a:t>
            </a:r>
            <a:r>
              <a:rPr lang="ru-RU" dirty="0"/>
              <a:t> и </a:t>
            </a:r>
            <a:r>
              <a:rPr lang="ru-RU" dirty="0" smtClean="0"/>
              <a:t>объемах </a:t>
            </a:r>
            <a:r>
              <a:rPr lang="ru-RU" dirty="0"/>
              <a:t>предоставленных регулируемых </a:t>
            </a:r>
            <a:r>
              <a:rPr lang="ru-RU" dirty="0" smtClean="0"/>
              <a:t>услуг по итогам 1 полугодия 2025 года</a:t>
            </a:r>
            <a:endParaRPr lang="en-US" b="0" i="1" dirty="0"/>
          </a:p>
        </p:txBody>
      </p:sp>
      <p:sp>
        <p:nvSpPr>
          <p:cNvPr id="31" name="Freeform 140"/>
          <p:cNvSpPr/>
          <p:nvPr/>
        </p:nvSpPr>
        <p:spPr>
          <a:xfrm>
            <a:off x="444501" y="1465263"/>
            <a:ext cx="5208954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77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585062226"/>
              </p:ext>
            </p:extLst>
          </p:nvPr>
        </p:nvGraphicFramePr>
        <p:xfrm>
          <a:off x="2268538" y="2193925"/>
          <a:ext cx="3211512" cy="142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graphicFrame>
        <p:nvGraphicFramePr>
          <p:cNvPr id="81" name="Chart 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59007330"/>
              </p:ext>
            </p:extLst>
          </p:nvPr>
        </p:nvGraphicFramePr>
        <p:xfrm>
          <a:off x="2268538" y="1498600"/>
          <a:ext cx="2409825" cy="89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08013" y="1741303"/>
            <a:ext cx="1524000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Объем оказываемых услуг, тыс. Гкал</a:t>
            </a:r>
            <a:endParaRPr lang="ru-RU" sz="12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5" y="2562730"/>
            <a:ext cx="16684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Доход,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013" y="3069861"/>
            <a:ext cx="1524000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Затраты, млн. тенге</a:t>
            </a:r>
            <a:endParaRPr lang="ru-RU" sz="12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4838" y="4438497"/>
            <a:ext cx="1506538" cy="369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Себестоимость, </a:t>
            </a:r>
          </a:p>
          <a:p>
            <a:r>
              <a:rPr lang="ru-RU" sz="1200" dirty="0" smtClean="0">
                <a:latin typeface="+mn-lt"/>
              </a:rPr>
              <a:t>тенге/ Гкал</a:t>
            </a:r>
            <a:endParaRPr lang="ru-RU" sz="12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900" y="3818743"/>
            <a:ext cx="1528763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Убыток, млн. тенге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8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750667166"/>
              </p:ext>
            </p:extLst>
          </p:nvPr>
        </p:nvGraphicFramePr>
        <p:xfrm>
          <a:off x="1492250" y="4772025"/>
          <a:ext cx="2960688" cy="106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00075" y="5202238"/>
            <a:ext cx="1522413" cy="1841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latin typeface="+mn-lt"/>
              </a:rPr>
              <a:t>Тариф, тенге/ Гкал</a:t>
            </a:r>
            <a:endParaRPr lang="ru-RU" sz="1200" dirty="0">
              <a:latin typeface="+mn-lt"/>
            </a:endParaRPr>
          </a:p>
        </p:txBody>
      </p:sp>
      <p:graphicFrame>
        <p:nvGraphicFramePr>
          <p:cNvPr id="69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326737455"/>
              </p:ext>
            </p:extLst>
          </p:nvPr>
        </p:nvGraphicFramePr>
        <p:xfrm>
          <a:off x="1908175" y="4156075"/>
          <a:ext cx="2643188" cy="92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graphicFrame>
        <p:nvGraphicFramePr>
          <p:cNvPr id="70" name="Chart 3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65644663"/>
              </p:ext>
            </p:extLst>
          </p:nvPr>
        </p:nvGraphicFramePr>
        <p:xfrm>
          <a:off x="1868488" y="3484563"/>
          <a:ext cx="2166937" cy="90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72" name="Rectangle 119"/>
          <p:cNvSpPr/>
          <p:nvPr/>
        </p:nvSpPr>
        <p:spPr>
          <a:xfrm>
            <a:off x="-1587" y="6014105"/>
            <a:ext cx="12192000" cy="514581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/>
              <a:t>Действующий тариф </a:t>
            </a:r>
            <a:r>
              <a:rPr lang="ru-RU" dirty="0"/>
              <a:t>не </a:t>
            </a:r>
            <a:r>
              <a:rPr lang="ru-RU" dirty="0" smtClean="0"/>
              <a:t>компенсирует </a:t>
            </a:r>
            <a:r>
              <a:rPr lang="ru-RU" dirty="0"/>
              <a:t>затраты на </a:t>
            </a:r>
            <a:r>
              <a:rPr lang="ru-RU" dirty="0" smtClean="0"/>
              <a:t>регулируемые услуги. 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17499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TextBox 49"/>
          <p:cNvSpPr txBox="1"/>
          <p:nvPr/>
        </p:nvSpPr>
        <p:spPr>
          <a:xfrm>
            <a:off x="710787" y="1070700"/>
            <a:ext cx="4765778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Основные финансово-экономические показатели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01868" y="1091338"/>
            <a:ext cx="5191432" cy="215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Объемы предоставленных регулируемых услуг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388918" y="1343750"/>
            <a:ext cx="5472000" cy="0"/>
          </a:xfrm>
          <a:prstGeom prst="lin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3" name="Group 3407"/>
          <p:cNvGrpSpPr/>
          <p:nvPr/>
        </p:nvGrpSpPr>
        <p:grpSpPr>
          <a:xfrm>
            <a:off x="317499" y="973863"/>
            <a:ext cx="369887" cy="369888"/>
            <a:chOff x="6277590" y="1074738"/>
            <a:chExt cx="369887" cy="369888"/>
          </a:xfrm>
          <a:solidFill>
            <a:schemeClr val="tx2"/>
          </a:solidFill>
        </p:grpSpPr>
        <p:sp>
          <p:nvSpPr>
            <p:cNvPr id="54" name="Freeform 2647"/>
            <p:cNvSpPr>
              <a:spLocks noEditPoints="1"/>
            </p:cNvSpPr>
            <p:nvPr/>
          </p:nvSpPr>
          <p:spPr bwMode="auto">
            <a:xfrm>
              <a:off x="6301402" y="1098551"/>
              <a:ext cx="61913" cy="63500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9 h 48"/>
                <a:gd name="T12" fmla="*/ 39 w 48"/>
                <a:gd name="T13" fmla="*/ 24 h 48"/>
                <a:gd name="T14" fmla="*/ 24 w 48"/>
                <a:gd name="T15" fmla="*/ 39 h 48"/>
                <a:gd name="T16" fmla="*/ 9 w 48"/>
                <a:gd name="T17" fmla="*/ 24 h 48"/>
                <a:gd name="T18" fmla="*/ 24 w 48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8" y="48"/>
                    <a:pt x="48" y="37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9"/>
                  </a:moveTo>
                  <a:cubicBezTo>
                    <a:pt x="33" y="9"/>
                    <a:pt x="39" y="16"/>
                    <a:pt x="39" y="24"/>
                  </a:cubicBezTo>
                  <a:cubicBezTo>
                    <a:pt x="39" y="32"/>
                    <a:pt x="33" y="39"/>
                    <a:pt x="24" y="39"/>
                  </a:cubicBezTo>
                  <a:cubicBezTo>
                    <a:pt x="16" y="39"/>
                    <a:pt x="9" y="32"/>
                    <a:pt x="9" y="24"/>
                  </a:cubicBezTo>
                  <a:cubicBezTo>
                    <a:pt x="9" y="16"/>
                    <a:pt x="16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648"/>
            <p:cNvSpPr>
              <a:spLocks noEditPoints="1"/>
            </p:cNvSpPr>
            <p:nvPr/>
          </p:nvSpPr>
          <p:spPr bwMode="auto">
            <a:xfrm>
              <a:off x="6277590" y="1328738"/>
              <a:ext cx="88900" cy="8890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59 h 68"/>
                <a:gd name="T12" fmla="*/ 9 w 68"/>
                <a:gd name="T13" fmla="*/ 34 h 68"/>
                <a:gd name="T14" fmla="*/ 34 w 68"/>
                <a:gd name="T15" fmla="*/ 9 h 68"/>
                <a:gd name="T16" fmla="*/ 59 w 68"/>
                <a:gd name="T17" fmla="*/ 34 h 68"/>
                <a:gd name="T18" fmla="*/ 34 w 68"/>
                <a:gd name="T1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59"/>
                  </a:moveTo>
                  <a:cubicBezTo>
                    <a:pt x="21" y="59"/>
                    <a:pt x="9" y="48"/>
                    <a:pt x="9" y="34"/>
                  </a:cubicBezTo>
                  <a:cubicBezTo>
                    <a:pt x="9" y="21"/>
                    <a:pt x="21" y="9"/>
                    <a:pt x="34" y="9"/>
                  </a:cubicBezTo>
                  <a:cubicBezTo>
                    <a:pt x="48" y="9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49"/>
            <p:cNvSpPr>
              <a:spLocks noEditPoints="1"/>
            </p:cNvSpPr>
            <p:nvPr/>
          </p:nvSpPr>
          <p:spPr bwMode="auto">
            <a:xfrm>
              <a:off x="6533177" y="1328738"/>
              <a:ext cx="114300" cy="115888"/>
            </a:xfrm>
            <a:custGeom>
              <a:avLst/>
              <a:gdLst>
                <a:gd name="T0" fmla="*/ 44 w 88"/>
                <a:gd name="T1" fmla="*/ 0 h 88"/>
                <a:gd name="T2" fmla="*/ 0 w 88"/>
                <a:gd name="T3" fmla="*/ 44 h 88"/>
                <a:gd name="T4" fmla="*/ 44 w 88"/>
                <a:gd name="T5" fmla="*/ 88 h 88"/>
                <a:gd name="T6" fmla="*/ 88 w 88"/>
                <a:gd name="T7" fmla="*/ 44 h 88"/>
                <a:gd name="T8" fmla="*/ 44 w 88"/>
                <a:gd name="T9" fmla="*/ 0 h 88"/>
                <a:gd name="T10" fmla="*/ 44 w 88"/>
                <a:gd name="T11" fmla="*/ 79 h 88"/>
                <a:gd name="T12" fmla="*/ 9 w 88"/>
                <a:gd name="T13" fmla="*/ 44 h 88"/>
                <a:gd name="T14" fmla="*/ 44 w 88"/>
                <a:gd name="T15" fmla="*/ 9 h 88"/>
                <a:gd name="T16" fmla="*/ 79 w 88"/>
                <a:gd name="T17" fmla="*/ 44 h 88"/>
                <a:gd name="T18" fmla="*/ 44 w 88"/>
                <a:gd name="T19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68" y="88"/>
                    <a:pt x="88" y="68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44" y="79"/>
                  </a:moveTo>
                  <a:cubicBezTo>
                    <a:pt x="25" y="79"/>
                    <a:pt x="9" y="63"/>
                    <a:pt x="9" y="44"/>
                  </a:cubicBezTo>
                  <a:cubicBezTo>
                    <a:pt x="9" y="25"/>
                    <a:pt x="25" y="9"/>
                    <a:pt x="44" y="9"/>
                  </a:cubicBezTo>
                  <a:cubicBezTo>
                    <a:pt x="63" y="9"/>
                    <a:pt x="79" y="25"/>
                    <a:pt x="79" y="44"/>
                  </a:cubicBezTo>
                  <a:cubicBezTo>
                    <a:pt x="79" y="63"/>
                    <a:pt x="63" y="79"/>
                    <a:pt x="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650"/>
            <p:cNvSpPr>
              <a:spLocks noEditPoints="1"/>
            </p:cNvSpPr>
            <p:nvPr/>
          </p:nvSpPr>
          <p:spPr bwMode="auto">
            <a:xfrm>
              <a:off x="6558577" y="1074738"/>
              <a:ext cx="88900" cy="88900"/>
            </a:xfrm>
            <a:custGeom>
              <a:avLst/>
              <a:gdLst>
                <a:gd name="T0" fmla="*/ 34 w 68"/>
                <a:gd name="T1" fmla="*/ 68 h 68"/>
                <a:gd name="T2" fmla="*/ 68 w 68"/>
                <a:gd name="T3" fmla="*/ 34 h 68"/>
                <a:gd name="T4" fmla="*/ 34 w 68"/>
                <a:gd name="T5" fmla="*/ 0 h 68"/>
                <a:gd name="T6" fmla="*/ 0 w 68"/>
                <a:gd name="T7" fmla="*/ 34 h 68"/>
                <a:gd name="T8" fmla="*/ 34 w 68"/>
                <a:gd name="T9" fmla="*/ 68 h 68"/>
                <a:gd name="T10" fmla="*/ 34 w 68"/>
                <a:gd name="T11" fmla="*/ 10 h 68"/>
                <a:gd name="T12" fmla="*/ 59 w 68"/>
                <a:gd name="T13" fmla="*/ 34 h 68"/>
                <a:gd name="T14" fmla="*/ 34 w 68"/>
                <a:gd name="T15" fmla="*/ 59 h 68"/>
                <a:gd name="T16" fmla="*/ 9 w 68"/>
                <a:gd name="T17" fmla="*/ 34 h 68"/>
                <a:gd name="T18" fmla="*/ 34 w 68"/>
                <a:gd name="T1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lose/>
                  <a:moveTo>
                    <a:pt x="34" y="10"/>
                  </a:moveTo>
                  <a:cubicBezTo>
                    <a:pt x="48" y="10"/>
                    <a:pt x="59" y="21"/>
                    <a:pt x="59" y="34"/>
                  </a:cubicBezTo>
                  <a:cubicBezTo>
                    <a:pt x="59" y="48"/>
                    <a:pt x="48" y="59"/>
                    <a:pt x="34" y="59"/>
                  </a:cubicBezTo>
                  <a:cubicBezTo>
                    <a:pt x="20" y="59"/>
                    <a:pt x="9" y="48"/>
                    <a:pt x="9" y="34"/>
                  </a:cubicBezTo>
                  <a:cubicBezTo>
                    <a:pt x="9" y="21"/>
                    <a:pt x="20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51"/>
            <p:cNvSpPr>
              <a:spLocks/>
            </p:cNvSpPr>
            <p:nvPr/>
          </p:nvSpPr>
          <p:spPr bwMode="auto">
            <a:xfrm>
              <a:off x="6361727" y="1152526"/>
              <a:ext cx="203200" cy="195263"/>
            </a:xfrm>
            <a:custGeom>
              <a:avLst/>
              <a:gdLst>
                <a:gd name="T0" fmla="*/ 108 w 157"/>
                <a:gd name="T1" fmla="*/ 119 h 150"/>
                <a:gd name="T2" fmla="*/ 133 w 157"/>
                <a:gd name="T3" fmla="*/ 144 h 150"/>
                <a:gd name="T4" fmla="*/ 136 w 157"/>
                <a:gd name="T5" fmla="*/ 145 h 150"/>
                <a:gd name="T6" fmla="*/ 139 w 157"/>
                <a:gd name="T7" fmla="*/ 144 h 150"/>
                <a:gd name="T8" fmla="*/ 139 w 157"/>
                <a:gd name="T9" fmla="*/ 138 h 150"/>
                <a:gd name="T10" fmla="*/ 114 w 157"/>
                <a:gd name="T11" fmla="*/ 113 h 150"/>
                <a:gd name="T12" fmla="*/ 129 w 157"/>
                <a:gd name="T13" fmla="*/ 79 h 150"/>
                <a:gd name="T14" fmla="*/ 125 w 157"/>
                <a:gd name="T15" fmla="*/ 74 h 150"/>
                <a:gd name="T16" fmla="*/ 120 w 157"/>
                <a:gd name="T17" fmla="*/ 78 h 150"/>
                <a:gd name="T18" fmla="*/ 66 w 157"/>
                <a:gd name="T19" fmla="*/ 126 h 150"/>
                <a:gd name="T20" fmla="*/ 39 w 157"/>
                <a:gd name="T21" fmla="*/ 119 h 150"/>
                <a:gd name="T22" fmla="*/ 39 w 157"/>
                <a:gd name="T23" fmla="*/ 119 h 150"/>
                <a:gd name="T24" fmla="*/ 37 w 157"/>
                <a:gd name="T25" fmla="*/ 118 h 150"/>
                <a:gd name="T26" fmla="*/ 12 w 157"/>
                <a:gd name="T27" fmla="*/ 72 h 150"/>
                <a:gd name="T28" fmla="*/ 66 w 157"/>
                <a:gd name="T29" fmla="*/ 17 h 150"/>
                <a:gd name="T30" fmla="*/ 117 w 157"/>
                <a:gd name="T31" fmla="*/ 55 h 150"/>
                <a:gd name="T32" fmla="*/ 123 w 157"/>
                <a:gd name="T33" fmla="*/ 58 h 150"/>
                <a:gd name="T34" fmla="*/ 126 w 157"/>
                <a:gd name="T35" fmla="*/ 52 h 150"/>
                <a:gd name="T36" fmla="*/ 122 w 157"/>
                <a:gd name="T37" fmla="*/ 42 h 150"/>
                <a:gd name="T38" fmla="*/ 155 w 157"/>
                <a:gd name="T39" fmla="*/ 9 h 150"/>
                <a:gd name="T40" fmla="*/ 155 w 157"/>
                <a:gd name="T41" fmla="*/ 2 h 150"/>
                <a:gd name="T42" fmla="*/ 149 w 157"/>
                <a:gd name="T43" fmla="*/ 2 h 150"/>
                <a:gd name="T44" fmla="*/ 117 w 157"/>
                <a:gd name="T45" fmla="*/ 34 h 150"/>
                <a:gd name="T46" fmla="*/ 66 w 157"/>
                <a:gd name="T47" fmla="*/ 8 h 150"/>
                <a:gd name="T48" fmla="*/ 25 w 157"/>
                <a:gd name="T49" fmla="*/ 23 h 150"/>
                <a:gd name="T50" fmla="*/ 8 w 157"/>
                <a:gd name="T51" fmla="*/ 7 h 150"/>
                <a:gd name="T52" fmla="*/ 2 w 157"/>
                <a:gd name="T53" fmla="*/ 7 h 150"/>
                <a:gd name="T54" fmla="*/ 2 w 157"/>
                <a:gd name="T55" fmla="*/ 13 h 150"/>
                <a:gd name="T56" fmla="*/ 19 w 157"/>
                <a:gd name="T57" fmla="*/ 30 h 150"/>
                <a:gd name="T58" fmla="*/ 3 w 157"/>
                <a:gd name="T59" fmla="*/ 72 h 150"/>
                <a:gd name="T60" fmla="*/ 28 w 157"/>
                <a:gd name="T61" fmla="*/ 123 h 150"/>
                <a:gd name="T62" fmla="*/ 9 w 157"/>
                <a:gd name="T63" fmla="*/ 142 h 150"/>
                <a:gd name="T64" fmla="*/ 9 w 157"/>
                <a:gd name="T65" fmla="*/ 148 h 150"/>
                <a:gd name="T66" fmla="*/ 12 w 157"/>
                <a:gd name="T67" fmla="*/ 150 h 150"/>
                <a:gd name="T68" fmla="*/ 16 w 157"/>
                <a:gd name="T69" fmla="*/ 148 h 150"/>
                <a:gd name="T70" fmla="*/ 36 w 157"/>
                <a:gd name="T71" fmla="*/ 128 h 150"/>
                <a:gd name="T72" fmla="*/ 66 w 157"/>
                <a:gd name="T73" fmla="*/ 135 h 150"/>
                <a:gd name="T74" fmla="*/ 108 w 157"/>
                <a:gd name="T75" fmla="*/ 11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0">
                  <a:moveTo>
                    <a:pt x="108" y="119"/>
                  </a:moveTo>
                  <a:cubicBezTo>
                    <a:pt x="133" y="144"/>
                    <a:pt x="133" y="144"/>
                    <a:pt x="133" y="144"/>
                  </a:cubicBezTo>
                  <a:cubicBezTo>
                    <a:pt x="134" y="145"/>
                    <a:pt x="135" y="145"/>
                    <a:pt x="136" y="145"/>
                  </a:cubicBezTo>
                  <a:cubicBezTo>
                    <a:pt x="137" y="145"/>
                    <a:pt x="138" y="145"/>
                    <a:pt x="139" y="144"/>
                  </a:cubicBezTo>
                  <a:cubicBezTo>
                    <a:pt x="141" y="142"/>
                    <a:pt x="141" y="140"/>
                    <a:pt x="139" y="138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2" y="103"/>
                    <a:pt x="127" y="92"/>
                    <a:pt x="129" y="79"/>
                  </a:cubicBezTo>
                  <a:cubicBezTo>
                    <a:pt x="129" y="77"/>
                    <a:pt x="127" y="75"/>
                    <a:pt x="125" y="74"/>
                  </a:cubicBezTo>
                  <a:cubicBezTo>
                    <a:pt x="122" y="74"/>
                    <a:pt x="120" y="76"/>
                    <a:pt x="120" y="78"/>
                  </a:cubicBezTo>
                  <a:cubicBezTo>
                    <a:pt x="116" y="106"/>
                    <a:pt x="93" y="126"/>
                    <a:pt x="66" y="126"/>
                  </a:cubicBezTo>
                  <a:cubicBezTo>
                    <a:pt x="56" y="126"/>
                    <a:pt x="47" y="124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8"/>
                    <a:pt x="38" y="118"/>
                    <a:pt x="37" y="118"/>
                  </a:cubicBezTo>
                  <a:cubicBezTo>
                    <a:pt x="22" y="108"/>
                    <a:pt x="12" y="91"/>
                    <a:pt x="12" y="72"/>
                  </a:cubicBezTo>
                  <a:cubicBezTo>
                    <a:pt x="12" y="42"/>
                    <a:pt x="36" y="17"/>
                    <a:pt x="66" y="17"/>
                  </a:cubicBezTo>
                  <a:cubicBezTo>
                    <a:pt x="89" y="17"/>
                    <a:pt x="110" y="32"/>
                    <a:pt x="117" y="55"/>
                  </a:cubicBezTo>
                  <a:cubicBezTo>
                    <a:pt x="118" y="57"/>
                    <a:pt x="121" y="58"/>
                    <a:pt x="123" y="58"/>
                  </a:cubicBezTo>
                  <a:cubicBezTo>
                    <a:pt x="125" y="57"/>
                    <a:pt x="127" y="54"/>
                    <a:pt x="126" y="52"/>
                  </a:cubicBezTo>
                  <a:cubicBezTo>
                    <a:pt x="125" y="49"/>
                    <a:pt x="123" y="45"/>
                    <a:pt x="122" y="42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7"/>
                    <a:pt x="157" y="4"/>
                    <a:pt x="155" y="2"/>
                  </a:cubicBezTo>
                  <a:cubicBezTo>
                    <a:pt x="154" y="0"/>
                    <a:pt x="151" y="0"/>
                    <a:pt x="149" y="2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05" y="18"/>
                    <a:pt x="86" y="8"/>
                    <a:pt x="66" y="8"/>
                  </a:cubicBezTo>
                  <a:cubicBezTo>
                    <a:pt x="50" y="8"/>
                    <a:pt x="36" y="14"/>
                    <a:pt x="25" y="2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5"/>
                    <a:pt x="4" y="5"/>
                    <a:pt x="2" y="7"/>
                  </a:cubicBezTo>
                  <a:cubicBezTo>
                    <a:pt x="0" y="8"/>
                    <a:pt x="0" y="11"/>
                    <a:pt x="2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9" y="41"/>
                    <a:pt x="3" y="56"/>
                    <a:pt x="3" y="72"/>
                  </a:cubicBezTo>
                  <a:cubicBezTo>
                    <a:pt x="3" y="93"/>
                    <a:pt x="13" y="111"/>
                    <a:pt x="28" y="12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8" y="144"/>
                    <a:pt x="8" y="147"/>
                    <a:pt x="9" y="148"/>
                  </a:cubicBezTo>
                  <a:cubicBezTo>
                    <a:pt x="10" y="149"/>
                    <a:pt x="11" y="150"/>
                    <a:pt x="12" y="150"/>
                  </a:cubicBezTo>
                  <a:cubicBezTo>
                    <a:pt x="14" y="150"/>
                    <a:pt x="15" y="149"/>
                    <a:pt x="16" y="14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5" y="133"/>
                    <a:pt x="55" y="135"/>
                    <a:pt x="66" y="135"/>
                  </a:cubicBezTo>
                  <a:cubicBezTo>
                    <a:pt x="82" y="135"/>
                    <a:pt x="97" y="129"/>
                    <a:pt x="10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652"/>
            <p:cNvSpPr>
              <a:spLocks noEditPoints="1"/>
            </p:cNvSpPr>
            <p:nvPr/>
          </p:nvSpPr>
          <p:spPr bwMode="auto">
            <a:xfrm>
              <a:off x="6422052" y="1201738"/>
              <a:ext cx="49213" cy="87313"/>
            </a:xfrm>
            <a:custGeom>
              <a:avLst/>
              <a:gdLst>
                <a:gd name="T0" fmla="*/ 21 w 37"/>
                <a:gd name="T1" fmla="*/ 67 h 67"/>
                <a:gd name="T2" fmla="*/ 21 w 37"/>
                <a:gd name="T3" fmla="*/ 57 h 67"/>
                <a:gd name="T4" fmla="*/ 33 w 37"/>
                <a:gd name="T5" fmla="*/ 53 h 67"/>
                <a:gd name="T6" fmla="*/ 37 w 37"/>
                <a:gd name="T7" fmla="*/ 43 h 67"/>
                <a:gd name="T8" fmla="*/ 37 w 37"/>
                <a:gd name="T9" fmla="*/ 40 h 67"/>
                <a:gd name="T10" fmla="*/ 34 w 37"/>
                <a:gd name="T11" fmla="*/ 31 h 67"/>
                <a:gd name="T12" fmla="*/ 23 w 37"/>
                <a:gd name="T13" fmla="*/ 28 h 67"/>
                <a:gd name="T14" fmla="*/ 21 w 37"/>
                <a:gd name="T15" fmla="*/ 28 h 67"/>
                <a:gd name="T16" fmla="*/ 21 w 37"/>
                <a:gd name="T17" fmla="*/ 11 h 67"/>
                <a:gd name="T18" fmla="*/ 34 w 37"/>
                <a:gd name="T19" fmla="*/ 12 h 67"/>
                <a:gd name="T20" fmla="*/ 34 w 37"/>
                <a:gd name="T21" fmla="*/ 7 h 67"/>
                <a:gd name="T22" fmla="*/ 21 w 37"/>
                <a:gd name="T23" fmla="*/ 6 h 67"/>
                <a:gd name="T24" fmla="*/ 21 w 37"/>
                <a:gd name="T25" fmla="*/ 0 h 67"/>
                <a:gd name="T26" fmla="*/ 16 w 37"/>
                <a:gd name="T27" fmla="*/ 0 h 67"/>
                <a:gd name="T28" fmla="*/ 16 w 37"/>
                <a:gd name="T29" fmla="*/ 6 h 67"/>
                <a:gd name="T30" fmla="*/ 4 w 37"/>
                <a:gd name="T31" fmla="*/ 9 h 67"/>
                <a:gd name="T32" fmla="*/ 0 w 37"/>
                <a:gd name="T33" fmla="*/ 18 h 67"/>
                <a:gd name="T34" fmla="*/ 0 w 37"/>
                <a:gd name="T35" fmla="*/ 21 h 67"/>
                <a:gd name="T36" fmla="*/ 3 w 37"/>
                <a:gd name="T37" fmla="*/ 30 h 67"/>
                <a:gd name="T38" fmla="*/ 14 w 37"/>
                <a:gd name="T39" fmla="*/ 33 h 67"/>
                <a:gd name="T40" fmla="*/ 16 w 37"/>
                <a:gd name="T41" fmla="*/ 33 h 67"/>
                <a:gd name="T42" fmla="*/ 16 w 37"/>
                <a:gd name="T43" fmla="*/ 51 h 67"/>
                <a:gd name="T44" fmla="*/ 12 w 37"/>
                <a:gd name="T45" fmla="*/ 51 h 67"/>
                <a:gd name="T46" fmla="*/ 8 w 37"/>
                <a:gd name="T47" fmla="*/ 51 h 67"/>
                <a:gd name="T48" fmla="*/ 4 w 37"/>
                <a:gd name="T49" fmla="*/ 50 h 67"/>
                <a:gd name="T50" fmla="*/ 1 w 37"/>
                <a:gd name="T51" fmla="*/ 50 h 67"/>
                <a:gd name="T52" fmla="*/ 1 w 37"/>
                <a:gd name="T53" fmla="*/ 56 h 67"/>
                <a:gd name="T54" fmla="*/ 16 w 37"/>
                <a:gd name="T55" fmla="*/ 57 h 67"/>
                <a:gd name="T56" fmla="*/ 16 w 37"/>
                <a:gd name="T57" fmla="*/ 67 h 67"/>
                <a:gd name="T58" fmla="*/ 21 w 37"/>
                <a:gd name="T59" fmla="*/ 67 h 67"/>
                <a:gd name="T60" fmla="*/ 21 w 37"/>
                <a:gd name="T61" fmla="*/ 33 h 67"/>
                <a:gd name="T62" fmla="*/ 28 w 37"/>
                <a:gd name="T63" fmla="*/ 35 h 67"/>
                <a:gd name="T64" fmla="*/ 29 w 37"/>
                <a:gd name="T65" fmla="*/ 39 h 67"/>
                <a:gd name="T66" fmla="*/ 29 w 37"/>
                <a:gd name="T67" fmla="*/ 45 h 67"/>
                <a:gd name="T68" fmla="*/ 27 w 37"/>
                <a:gd name="T69" fmla="*/ 50 h 67"/>
                <a:gd name="T70" fmla="*/ 21 w 37"/>
                <a:gd name="T71" fmla="*/ 51 h 67"/>
                <a:gd name="T72" fmla="*/ 21 w 37"/>
                <a:gd name="T73" fmla="*/ 33 h 67"/>
                <a:gd name="T74" fmla="*/ 10 w 37"/>
                <a:gd name="T75" fmla="*/ 26 h 67"/>
                <a:gd name="T76" fmla="*/ 8 w 37"/>
                <a:gd name="T77" fmla="*/ 23 h 67"/>
                <a:gd name="T78" fmla="*/ 8 w 37"/>
                <a:gd name="T79" fmla="*/ 18 h 67"/>
                <a:gd name="T80" fmla="*/ 9 w 37"/>
                <a:gd name="T81" fmla="*/ 13 h 67"/>
                <a:gd name="T82" fmla="*/ 16 w 37"/>
                <a:gd name="T83" fmla="*/ 11 h 67"/>
                <a:gd name="T84" fmla="*/ 16 w 37"/>
                <a:gd name="T85" fmla="*/ 28 h 67"/>
                <a:gd name="T86" fmla="*/ 10 w 37"/>
                <a:gd name="T87" fmla="*/ 2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67">
                  <a:moveTo>
                    <a:pt x="21" y="6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6" y="57"/>
                    <a:pt x="30" y="55"/>
                    <a:pt x="33" y="53"/>
                  </a:cubicBezTo>
                  <a:cubicBezTo>
                    <a:pt x="36" y="51"/>
                    <a:pt x="37" y="47"/>
                    <a:pt x="37" y="43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6"/>
                    <a:pt x="36" y="32"/>
                    <a:pt x="34" y="31"/>
                  </a:cubicBezTo>
                  <a:cubicBezTo>
                    <a:pt x="32" y="29"/>
                    <a:pt x="29" y="28"/>
                    <a:pt x="2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1"/>
                    <a:pt x="27" y="12"/>
                    <a:pt x="34" y="12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9" y="6"/>
                    <a:pt x="24" y="6"/>
                    <a:pt x="2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0" y="6"/>
                    <a:pt x="6" y="7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5" y="32"/>
                    <a:pt x="9" y="33"/>
                    <a:pt x="1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3" y="51"/>
                    <a:pt x="12" y="51"/>
                  </a:cubicBezTo>
                  <a:cubicBezTo>
                    <a:pt x="10" y="51"/>
                    <a:pt x="9" y="51"/>
                    <a:pt x="8" y="51"/>
                  </a:cubicBezTo>
                  <a:cubicBezTo>
                    <a:pt x="7" y="51"/>
                    <a:pt x="6" y="50"/>
                    <a:pt x="4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8" y="57"/>
                    <a:pt x="13" y="57"/>
                    <a:pt x="16" y="5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21" y="67"/>
                  </a:lnTo>
                  <a:close/>
                  <a:moveTo>
                    <a:pt x="21" y="33"/>
                  </a:moveTo>
                  <a:cubicBezTo>
                    <a:pt x="24" y="33"/>
                    <a:pt x="26" y="34"/>
                    <a:pt x="28" y="35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7"/>
                    <a:pt x="29" y="49"/>
                    <a:pt x="27" y="50"/>
                  </a:cubicBezTo>
                  <a:cubicBezTo>
                    <a:pt x="26" y="50"/>
                    <a:pt x="24" y="51"/>
                    <a:pt x="21" y="51"/>
                  </a:cubicBezTo>
                  <a:lnTo>
                    <a:pt x="21" y="33"/>
                  </a:lnTo>
                  <a:close/>
                  <a:moveTo>
                    <a:pt x="10" y="26"/>
                  </a:moveTo>
                  <a:cubicBezTo>
                    <a:pt x="8" y="26"/>
                    <a:pt x="8" y="24"/>
                    <a:pt x="8" y="2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5"/>
                    <a:pt x="8" y="14"/>
                    <a:pt x="9" y="13"/>
                  </a:cubicBezTo>
                  <a:cubicBezTo>
                    <a:pt x="11" y="12"/>
                    <a:pt x="13" y="11"/>
                    <a:pt x="16" y="1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3" y="28"/>
                    <a:pt x="11" y="27"/>
                    <a:pt x="1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488"/>
          <p:cNvGrpSpPr/>
          <p:nvPr/>
        </p:nvGrpSpPr>
        <p:grpSpPr>
          <a:xfrm>
            <a:off x="6388918" y="973862"/>
            <a:ext cx="346845" cy="327457"/>
            <a:chOff x="-2103438" y="3878264"/>
            <a:chExt cx="371475" cy="371475"/>
          </a:xfrm>
          <a:solidFill>
            <a:schemeClr val="tx2"/>
          </a:solidFill>
        </p:grpSpPr>
        <p:sp>
          <p:nvSpPr>
            <p:cNvPr id="6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97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739167776"/>
              </p:ext>
            </p:extLst>
          </p:nvPr>
        </p:nvGraphicFramePr>
        <p:xfrm>
          <a:off x="8177213" y="1911350"/>
          <a:ext cx="2046287" cy="241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2" name="Прямоугольник 11"/>
          <p:cNvSpPr/>
          <p:nvPr>
            <p:custDataLst>
              <p:tags r:id="rId10"/>
            </p:custDataLst>
          </p:nvPr>
        </p:nvSpPr>
        <p:spPr bwMode="auto">
          <a:xfrm>
            <a:off x="10098088" y="2351088"/>
            <a:ext cx="1100138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C4A213CC-115A-407B-A29B-1722D28B2241}" type="datetime'ф''акт &#10;''за'''' пер''''во''е&#10;полугоди''е 20''2''5 год''а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/>
              <a:t>факт 
за первое
полугодие 2025 года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11"/>
            </p:custDataLst>
          </p:nvPr>
        </p:nvSpPr>
        <p:spPr bwMode="auto">
          <a:xfrm>
            <a:off x="7853363" y="1885950"/>
            <a:ext cx="881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19E2700B-0D5A-4E08-8DB4-97D0DE9E141C}" type="datetime'преду''см''отрен''о &#10;в утв''ержденной'' ''&#10;тари''фно''й смете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r"/>
              <a:t>предусмотрено 
в утвержденной 
тарифной смете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94" name="Выноска 2 (без границы) 93"/>
          <p:cNvSpPr/>
          <p:nvPr/>
        </p:nvSpPr>
        <p:spPr>
          <a:xfrm>
            <a:off x="10102163" y="1347788"/>
            <a:ext cx="2049755" cy="1011237"/>
          </a:xfrm>
          <a:prstGeom prst="callout2">
            <a:avLst>
              <a:gd name="adj1" fmla="val 30652"/>
              <a:gd name="adj2" fmla="val 307"/>
              <a:gd name="adj3" fmla="val 37154"/>
              <a:gd name="adj4" fmla="val -12753"/>
              <a:gd name="adj5" fmla="val 105725"/>
              <a:gd name="adj6" fmla="val -26437"/>
            </a:avLst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>
                <a:solidFill>
                  <a:schemeClr val="tx1"/>
                </a:solidFill>
              </a:rPr>
              <a:t>»  </a:t>
            </a:r>
            <a:r>
              <a:rPr lang="ru-RU" sz="900" dirty="0" smtClean="0">
                <a:solidFill>
                  <a:schemeClr val="accent1"/>
                </a:solidFill>
              </a:rPr>
              <a:t>504,8 </a:t>
            </a:r>
            <a:r>
              <a:rPr lang="ru-RU" sz="900" i="1" dirty="0" smtClean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 smtClean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900" dirty="0" smtClean="0">
                <a:solidFill>
                  <a:schemeClr val="accent1"/>
                </a:solidFill>
              </a:rPr>
              <a:t>204,4 </a:t>
            </a:r>
            <a:r>
              <a:rPr lang="ru-RU" sz="900" i="1" dirty="0" smtClean="0">
                <a:solidFill>
                  <a:schemeClr val="tx1"/>
                </a:solidFill>
              </a:rPr>
              <a:t>тыс</a:t>
            </a:r>
            <a:r>
              <a:rPr lang="ru-RU" sz="900" i="1" dirty="0">
                <a:solidFill>
                  <a:schemeClr val="tx1"/>
                </a:solidFill>
              </a:rPr>
              <a:t>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Прочие </a:t>
            </a:r>
            <a:r>
              <a:rPr lang="ru-RU" sz="900" dirty="0" smtClean="0">
                <a:solidFill>
                  <a:schemeClr val="accent1"/>
                </a:solidFill>
              </a:rPr>
              <a:t>4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тыс.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5" name="Выноска 2 (без границы) 94"/>
          <p:cNvSpPr/>
          <p:nvPr/>
        </p:nvSpPr>
        <p:spPr>
          <a:xfrm>
            <a:off x="6571003" y="3374215"/>
            <a:ext cx="1910669" cy="876300"/>
          </a:xfrm>
          <a:prstGeom prst="callout2">
            <a:avLst>
              <a:gd name="adj1" fmla="val -62090"/>
              <a:gd name="adj2" fmla="val 90943"/>
              <a:gd name="adj3" fmla="val -60045"/>
              <a:gd name="adj4" fmla="val 72585"/>
              <a:gd name="adj5" fmla="val -4304"/>
              <a:gd name="adj6" fmla="val 54270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</a:t>
            </a:r>
            <a:r>
              <a:rPr lang="ru-RU" sz="900" dirty="0" err="1">
                <a:solidFill>
                  <a:schemeClr val="tx1"/>
                </a:solidFill>
              </a:rPr>
              <a:t>Павлодарэнергосбыт</a:t>
            </a:r>
            <a:r>
              <a:rPr lang="ru-RU" sz="900" dirty="0">
                <a:solidFill>
                  <a:schemeClr val="tx1"/>
                </a:solidFill>
              </a:rPr>
              <a:t>»  </a:t>
            </a:r>
            <a:r>
              <a:rPr lang="ru-RU" sz="900" dirty="0" smtClean="0">
                <a:solidFill>
                  <a:schemeClr val="accent1"/>
                </a:solidFill>
              </a:rPr>
              <a:t>918,9 </a:t>
            </a:r>
            <a:r>
              <a:rPr lang="ru-RU" sz="900" i="1" dirty="0" smtClean="0">
                <a:solidFill>
                  <a:schemeClr val="tx1"/>
                </a:solidFill>
              </a:rPr>
              <a:t>тыс</a:t>
            </a:r>
            <a:r>
              <a:rPr lang="ru-RU" sz="900" i="1" dirty="0">
                <a:solidFill>
                  <a:schemeClr val="tx1"/>
                </a:solidFill>
              </a:rPr>
              <a:t>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ТОО «Павлодарские тепловые сети» </a:t>
            </a:r>
            <a:r>
              <a:rPr lang="ru-RU" sz="900" dirty="0" smtClean="0">
                <a:solidFill>
                  <a:schemeClr val="accent1"/>
                </a:solidFill>
              </a:rPr>
              <a:t>401,1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тыс. Гкал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900" dirty="0">
                <a:solidFill>
                  <a:schemeClr val="tx1"/>
                </a:solidFill>
              </a:rPr>
              <a:t>Прочие </a:t>
            </a:r>
            <a:r>
              <a:rPr lang="ru-RU" sz="900" dirty="0" smtClean="0">
                <a:solidFill>
                  <a:schemeClr val="accent1"/>
                </a:solidFill>
              </a:rPr>
              <a:t>21,9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i="1" dirty="0">
                <a:solidFill>
                  <a:schemeClr val="tx1"/>
                </a:solidFill>
              </a:rPr>
              <a:t>тыс. </a:t>
            </a:r>
            <a:r>
              <a:rPr lang="ru-RU" sz="900" i="1" dirty="0" smtClean="0">
                <a:solidFill>
                  <a:schemeClr val="tx1"/>
                </a:solidFill>
              </a:rPr>
              <a:t>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6" name="Freeform 140"/>
          <p:cNvSpPr/>
          <p:nvPr/>
        </p:nvSpPr>
        <p:spPr>
          <a:xfrm>
            <a:off x="6416955" y="1489915"/>
            <a:ext cx="5443963" cy="4248150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1"/>
                </a:solidFill>
              </a:rPr>
              <a:t>показатели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89580" y="4252979"/>
            <a:ext cx="181309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Утверждено на 2025 год</a:t>
            </a:r>
            <a:endParaRPr lang="ru-RU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9915440" y="4238643"/>
            <a:ext cx="212733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 smtClean="0"/>
              <a:t>Факт за 1 полугодие на 2025 года</a:t>
            </a:r>
            <a:endParaRPr lang="ru-RU" sz="1000" dirty="0"/>
          </a:p>
        </p:txBody>
      </p:sp>
      <p:graphicFrame>
        <p:nvGraphicFramePr>
          <p:cNvPr id="101" name="Chart 3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88272919"/>
              </p:ext>
            </p:extLst>
          </p:nvPr>
        </p:nvGraphicFramePr>
        <p:xfrm>
          <a:off x="6286500" y="4178300"/>
          <a:ext cx="2522538" cy="157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17" name="Прямоугольник 16"/>
          <p:cNvSpPr/>
          <p:nvPr>
            <p:custDataLst>
              <p:tags r:id="rId13"/>
            </p:custDataLst>
          </p:nvPr>
        </p:nvSpPr>
        <p:spPr bwMode="gray">
          <a:xfrm>
            <a:off x="7380288" y="4502151"/>
            <a:ext cx="292100" cy="1238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fld id="{4294FDCF-BDA7-4539-84B0-3E2B4DF8F9EB}" type="datetime'''''''''1'''''''''''',''''''''''''6''''''''''%'''''">
              <a:rPr lang="ru-RU" altLang="en-US" sz="900" smtClean="0">
                <a:solidFill>
                  <a:schemeClr val="tx1"/>
                </a:solidFill>
                <a:sym typeface="+mn-lt"/>
              </a:rPr>
              <a:pPr algn="ctr">
                <a:lnSpc>
                  <a:spcPct val="90000"/>
                </a:lnSpc>
              </a:pPr>
              <a:t>1,6%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106" name="Chart 3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52962369"/>
              </p:ext>
            </p:extLst>
          </p:nvPr>
        </p:nvGraphicFramePr>
        <p:xfrm>
          <a:off x="9721850" y="4178300"/>
          <a:ext cx="2046288" cy="157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22" name="Прямоугольник 21"/>
          <p:cNvSpPr/>
          <p:nvPr>
            <p:custDataLst>
              <p:tags r:id="rId15"/>
            </p:custDataLst>
          </p:nvPr>
        </p:nvSpPr>
        <p:spPr bwMode="gray">
          <a:xfrm>
            <a:off x="10637838" y="4486276"/>
            <a:ext cx="196850" cy="136525"/>
          </a:xfrm>
          <a:prstGeom prst="rect">
            <a:avLst/>
          </a:prstGeom>
          <a:solidFill>
            <a:srgbClr val="C3CFE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DBE2D5BD-D2FB-45DE-919A-7B82EACF8290}" type="datetime'''''''''''''''''''''''''''''1''''''%'''''''''">
              <a:rPr lang="ru-RU" altLang="en-US" sz="900" smtClean="0">
                <a:solidFill>
                  <a:schemeClr val="tx1"/>
                </a:solidFill>
                <a:sym typeface="+mn-lt"/>
              </a:rPr>
              <a:pPr algn="ctr"/>
              <a:t>1%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09" name="Прямоугольник 108"/>
          <p:cNvSpPr/>
          <p:nvPr>
            <p:custDataLst>
              <p:tags r:id="rId16"/>
            </p:custDataLst>
          </p:nvPr>
        </p:nvSpPr>
        <p:spPr bwMode="auto">
          <a:xfrm>
            <a:off x="6935788" y="5548313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>
            <p:custDataLst>
              <p:tags r:id="rId17"/>
            </p:custDataLst>
          </p:nvPr>
        </p:nvSpPr>
        <p:spPr bwMode="auto">
          <a:xfrm>
            <a:off x="8751888" y="5548313"/>
            <a:ext cx="160338" cy="120650"/>
          </a:xfrm>
          <a:prstGeom prst="rect">
            <a:avLst/>
          </a:prstGeom>
          <a:solidFill>
            <a:srgbClr val="4C6C9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>
            <p:custDataLst>
              <p:tags r:id="rId18"/>
            </p:custDataLst>
          </p:nvPr>
        </p:nvSpPr>
        <p:spPr bwMode="auto">
          <a:xfrm>
            <a:off x="11006138" y="5548313"/>
            <a:ext cx="160338" cy="120650"/>
          </a:xfrm>
          <a:prstGeom prst="rect">
            <a:avLst/>
          </a:prstGeom>
          <a:solidFill>
            <a:srgbClr val="C3CFE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>
            <p:custDataLst>
              <p:tags r:id="rId19"/>
            </p:custDataLst>
          </p:nvPr>
        </p:nvSpPr>
        <p:spPr bwMode="auto">
          <a:xfrm>
            <a:off x="7146925" y="5545138"/>
            <a:ext cx="150336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E059E480-3D91-4C2B-A1E6-9394646BABE7}" type="datetime'Т''ОО &quot;Павло''дар''''эн''ер''го''''с''''бы''''''''''''''т''&quot;'">
              <a:rPr lang="ru-RU" altLang="en-US" sz="900" smtClean="0">
                <a:solidFill>
                  <a:schemeClr val="tx1"/>
                </a:solidFill>
              </a:rPr>
              <a:pPr/>
              <a:t>ТОО "Павлодарэнергосбыт"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3" name="Прямоугольник 112"/>
          <p:cNvSpPr/>
          <p:nvPr>
            <p:custDataLst>
              <p:tags r:id="rId20"/>
            </p:custDataLst>
          </p:nvPr>
        </p:nvSpPr>
        <p:spPr bwMode="auto">
          <a:xfrm>
            <a:off x="8963025" y="5545138"/>
            <a:ext cx="1941513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B2252215-7FE2-43FC-A9EA-6E29857D4512}" type="datetime'''Т''ОО &quot;''Павл''одарские'' те''пло''''''вы''е'' с''ети&quot;'''">
              <a:rPr lang="ru-RU" altLang="en-US" sz="900" smtClean="0">
                <a:solidFill>
                  <a:schemeClr val="tx1"/>
                </a:solidFill>
              </a:rPr>
              <a:pPr/>
              <a:t>ТОО "Павлодарские тепловые сети"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4" name="Прямоугольник 113"/>
          <p:cNvSpPr/>
          <p:nvPr>
            <p:custDataLst>
              <p:tags r:id="rId21"/>
            </p:custDataLst>
          </p:nvPr>
        </p:nvSpPr>
        <p:spPr bwMode="auto">
          <a:xfrm>
            <a:off x="11217275" y="5545138"/>
            <a:ext cx="376238" cy="13652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fld id="{3B818A73-692D-4B78-930D-ADBD10EC8A6C}" type="datetime'пр''''''''оч''и''''''''''''''''''''е'''''''''''''">
              <a:rPr lang="ru-RU" altLang="en-US" sz="900" smtClean="0">
                <a:solidFill>
                  <a:schemeClr val="tx1"/>
                </a:solidFill>
              </a:rPr>
              <a:pPr/>
              <a:t>прочие</a:t>
            </a:fld>
            <a:endParaRPr lang="ru-RU" sz="900" dirty="0">
              <a:solidFill>
                <a:schemeClr val="tx1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15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6" name="Слайд think-cell" r:id="rId7" imgW="594" imgH="595" progId="TCLayout.ActiveDocument.1">
                  <p:embed/>
                </p:oleObj>
              </mc:Choice>
              <mc:Fallback>
                <p:oleObj name="Слайд think-cell" r:id="rId7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19464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Информация о </a:t>
            </a:r>
            <a:r>
              <a:rPr lang="ru-RU" dirty="0"/>
              <a:t>проводимой работе с потребителями регулируемых услуг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9088" y="325719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785417" y="4907875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65337" y="6364287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900" y="2863003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АО «Алюминий Казахстана»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pSp>
        <p:nvGrpSpPr>
          <p:cNvPr id="13" name="Group 492"/>
          <p:cNvGrpSpPr/>
          <p:nvPr/>
        </p:nvGrpSpPr>
        <p:grpSpPr>
          <a:xfrm>
            <a:off x="552349" y="3032284"/>
            <a:ext cx="369888" cy="369888"/>
            <a:chOff x="-2019301" y="4398964"/>
            <a:chExt cx="369888" cy="369888"/>
          </a:xfrm>
        </p:grpSpPr>
        <p:sp>
          <p:nvSpPr>
            <p:cNvPr id="15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Прямоугольник 30"/>
          <p:cNvSpPr/>
          <p:nvPr/>
        </p:nvSpPr>
        <p:spPr bwMode="gray">
          <a:xfrm>
            <a:off x="4465536" y="1436847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Предоставление услуг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 bwMode="gray">
          <a:xfrm>
            <a:off x="7204203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Тариф на услугу 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936774" y="1436847"/>
            <a:ext cx="1438275" cy="3671888"/>
            <a:chOff x="2432720" y="2258870"/>
            <a:chExt cx="1438524" cy="3672000"/>
          </a:xfrm>
        </p:grpSpPr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Rectangle 38"/>
          <p:cNvSpPr>
            <a:spLocks noChangeArrowheads="1"/>
          </p:cNvSpPr>
          <p:nvPr/>
        </p:nvSpPr>
        <p:spPr bwMode="gray">
          <a:xfrm>
            <a:off x="2628799" y="2889409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smtClean="0">
                <a:solidFill>
                  <a:schemeClr val="lt1"/>
                </a:solidFill>
              </a:rPr>
              <a:t>Регулируемая деятельность</a:t>
            </a:r>
            <a:endParaRPr lang="de-DE" altLang="de-DE" sz="1050" b="0" dirty="0" smtClean="0">
              <a:solidFill>
                <a:schemeClr val="lt1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gray">
          <a:xfrm>
            <a:off x="2628799" y="335613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Основная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28799" y="3857784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smtClean="0">
                <a:solidFill>
                  <a:schemeClr val="dk1"/>
                </a:solidFill>
              </a:rPr>
              <a:t>Иная деятельность</a:t>
            </a:r>
            <a:endParaRPr lang="de-DE" altLang="de-DE" sz="1050" b="0" dirty="0" smtClean="0">
              <a:solidFill>
                <a:schemeClr val="dk1"/>
              </a:solidFill>
            </a:endParaRPr>
          </a:p>
        </p:txBody>
      </p:sp>
      <p:cxnSp>
        <p:nvCxnSpPr>
          <p:cNvPr id="41" name="Gerade Verbindung 14"/>
          <p:cNvCxnSpPr/>
          <p:nvPr/>
        </p:nvCxnSpPr>
        <p:spPr bwMode="auto">
          <a:xfrm>
            <a:off x="4465536" y="1211422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4465536" y="705009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smtClean="0">
                <a:solidFill>
                  <a:srgbClr val="000000"/>
                </a:solidFill>
              </a:rPr>
              <a:t>Работа с потребителями</a:t>
            </a:r>
            <a:endParaRPr lang="en-GB" altLang="de-DE" sz="1600" b="1" dirty="0" smtClean="0">
              <a:solidFill>
                <a:srgbClr val="000000"/>
              </a:solidFill>
            </a:endParaRPr>
          </a:p>
        </p:txBody>
      </p:sp>
      <p:sp>
        <p:nvSpPr>
          <p:cNvPr id="44" name="Rounded Rectangle 526"/>
          <p:cNvSpPr/>
          <p:nvPr/>
        </p:nvSpPr>
        <p:spPr bwMode="gray">
          <a:xfrm>
            <a:off x="4465536" y="1887697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обеспечивается </a:t>
            </a:r>
            <a:r>
              <a:rPr lang="ru-RU" sz="1400" dirty="0">
                <a:latin typeface="+mn-lt"/>
              </a:rPr>
              <a:t>всеобщее обслуживание в соответствии с требованиями к качеству предоставляемых услуг по тарифам, утвержденным уполномоченным органом.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осуществляется в </a:t>
            </a:r>
            <a:r>
              <a:rPr lang="ru-RU" sz="1400" dirty="0">
                <a:latin typeface="+mn-lt"/>
              </a:rPr>
              <a:t>соответствии с требованиями заключенных Сторонами  договоров и принятых договорных взаимных обязательств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sp>
        <p:nvSpPr>
          <p:cNvPr id="45" name="Rounded Rectangle 526"/>
          <p:cNvSpPr/>
          <p:nvPr/>
        </p:nvSpPr>
        <p:spPr bwMode="gray">
          <a:xfrm>
            <a:off x="7204203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latin typeface="+mn-lt"/>
              </a:rPr>
              <a:t>участие независимых экспертов, общественных организаций и потребителей в процессе </a:t>
            </a:r>
            <a:r>
              <a:rPr lang="ru-RU" sz="1400" dirty="0" smtClean="0">
                <a:latin typeface="+mn-lt"/>
              </a:rPr>
              <a:t>оценки проекта </a:t>
            </a:r>
            <a:endParaRPr lang="ru-RU" sz="1400" dirty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участие в публичных слушаниях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dk1"/>
                </a:solidFill>
                <a:latin typeface="+mn-lt"/>
              </a:rPr>
              <a:t>информирование потребителей об изменении тарифов в сроки, предусмотренные законодательством</a:t>
            </a:r>
            <a:endParaRPr lang="en-US" sz="14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79204" y="783934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3" name="Соединительная линия уступом 52"/>
          <p:cNvCxnSpPr/>
          <p:nvPr/>
        </p:nvCxnSpPr>
        <p:spPr>
          <a:xfrm flipV="1">
            <a:off x="2410500" y="3178223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>
            <a:off x="2410500" y="3363385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7" idx="1"/>
          </p:cNvCxnSpPr>
          <p:nvPr/>
        </p:nvCxnSpPr>
        <p:spPr>
          <a:xfrm flipH="1">
            <a:off x="2525579" y="3553778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Прямоугольник 59"/>
          <p:cNvSpPr/>
          <p:nvPr/>
        </p:nvSpPr>
        <p:spPr bwMode="gray">
          <a:xfrm>
            <a:off x="9380666" y="1436847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smtClean="0">
                <a:solidFill>
                  <a:schemeClr val="dk1"/>
                </a:solidFill>
                <a:latin typeface="+mn-lt"/>
              </a:rPr>
              <a:t>Отчеты перед потребителями</a:t>
            </a:r>
            <a:endParaRPr lang="ru-RU" sz="1400" b="1" i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61" name="Rounded Rectangle 526"/>
          <p:cNvSpPr/>
          <p:nvPr/>
        </p:nvSpPr>
        <p:spPr bwMode="gray">
          <a:xfrm>
            <a:off x="9380666" y="1887697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+mn-lt"/>
              </a:rPr>
              <a:t>публикация уведомлений </a:t>
            </a:r>
            <a:r>
              <a:rPr lang="ru-RU" sz="1400" dirty="0">
                <a:latin typeface="+mn-lt"/>
              </a:rPr>
              <a:t>о времени и месте </a:t>
            </a:r>
            <a:r>
              <a:rPr lang="ru-RU" sz="1400" dirty="0" smtClean="0">
                <a:latin typeface="+mn-lt"/>
              </a:rPr>
              <a:t>публичных </a:t>
            </a:r>
            <a:r>
              <a:rPr lang="ru-RU" sz="1400" dirty="0">
                <a:latin typeface="+mn-lt"/>
              </a:rPr>
              <a:t>слушаний </a:t>
            </a:r>
            <a:r>
              <a:rPr lang="ru-RU" sz="1400" dirty="0" smtClean="0">
                <a:latin typeface="+mn-lt"/>
              </a:rPr>
              <a:t>в </a:t>
            </a:r>
            <a:r>
              <a:rPr lang="ru-RU" sz="1400" dirty="0">
                <a:latin typeface="+mn-lt"/>
              </a:rPr>
              <a:t>средствах массовой информации. </a:t>
            </a:r>
            <a:endParaRPr lang="ru-RU" sz="1400" dirty="0" smtClean="0">
              <a:latin typeface="+mn-lt"/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dk1"/>
                </a:solidFill>
                <a:latin typeface="+mn-lt"/>
              </a:rPr>
              <a:t>размещение обязательной информации в </a:t>
            </a:r>
            <a:r>
              <a:rPr lang="ru-RU" sz="1400" dirty="0">
                <a:latin typeface="+mn-lt"/>
              </a:rPr>
              <a:t>средствах массовой </a:t>
            </a:r>
            <a:r>
              <a:rPr lang="ru-RU" sz="1400" dirty="0" smtClean="0">
                <a:latin typeface="+mn-lt"/>
              </a:rPr>
              <a:t>информации, в том числе на </a:t>
            </a:r>
            <a:r>
              <a:rPr lang="ru-RU" sz="1400" dirty="0" err="1" smtClean="0">
                <a:latin typeface="+mn-lt"/>
              </a:rPr>
              <a:t>интернет-ресурсе</a:t>
            </a:r>
            <a:endParaRPr lang="ru-RU" sz="1400" dirty="0" smtClean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62" name="Group 488"/>
          <p:cNvGrpSpPr/>
          <p:nvPr/>
        </p:nvGrpSpPr>
        <p:grpSpPr>
          <a:xfrm>
            <a:off x="969862" y="3029110"/>
            <a:ext cx="371475" cy="371475"/>
            <a:chOff x="-2103438" y="3878264"/>
            <a:chExt cx="371475" cy="371475"/>
          </a:xfrm>
        </p:grpSpPr>
        <p:sp>
          <p:nvSpPr>
            <p:cNvPr id="63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692152" y="6321430"/>
            <a:ext cx="10922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Претензии со стороны потребителей на качество предоставляемых услуг за первое полугодие 202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года отсутствуют.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8188" y="5298186"/>
            <a:ext cx="11190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Отопительный период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прошел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отказов оборудования и сбоев в системе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теплоснабжения.</a:t>
            </a:r>
          </a:p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отопительного периода гидравлические параметры теплоносителя в тепловых магистралях, контрольных точках тепловой сети, подкачивающих насосных станций соответствовали расчетным значениям, температура сетевой воды центрального теплоснабжения соответствовала температурному графику.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2"/>
          <p:cNvSpPr/>
          <p:nvPr>
            <p:custDataLst>
              <p:tags r:id="rId4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  <p:sp>
        <p:nvSpPr>
          <p:cNvPr id="75" name="Rectangle 2"/>
          <p:cNvSpPr/>
          <p:nvPr>
            <p:custDataLst>
              <p:tags r:id="rId5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 smtClean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801" dirty="0">
              <a:solidFill>
                <a:schemeClr val="hlink"/>
              </a:solidFill>
              <a:latin typeface="Wingdings" panose="05000000000000000000" pitchFamily="2" charset="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3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Объект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62466" name="Объект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Прямоугольник 4"/>
          <p:cNvSpPr>
            <a:spLocks noChangeArrowheads="1"/>
          </p:cNvSpPr>
          <p:nvPr/>
        </p:nvSpPr>
        <p:spPr bwMode="auto">
          <a:xfrm>
            <a:off x="365125" y="777875"/>
            <a:ext cx="1148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2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38"/>
              </a:spcBef>
              <a:spcAft>
                <a:spcPts val="738"/>
              </a:spcAft>
            </a:pPr>
            <a:r>
              <a:rPr lang="ru-RU" altLang="ru-RU" sz="1600">
                <a:latin typeface="Arial (Основной текст)"/>
              </a:rPr>
              <a:t>     </a:t>
            </a:r>
          </a:p>
        </p:txBody>
      </p:sp>
      <p:sp>
        <p:nvSpPr>
          <p:cNvPr id="62468" name="Title 1"/>
          <p:cNvSpPr txBox="1">
            <a:spLocks/>
          </p:cNvSpPr>
          <p:nvPr/>
        </p:nvSpPr>
        <p:spPr bwMode="auto">
          <a:xfrm>
            <a:off x="365125" y="198438"/>
            <a:ext cx="98234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accent1"/>
                </a:solidFill>
                <a:latin typeface="Arial" panose="020B0604020202020204" pitchFamily="34" charset="0"/>
              </a:rPr>
              <a:t>Информация о качестве предоставления регулируемых услуг</a:t>
            </a:r>
          </a:p>
        </p:txBody>
      </p:sp>
      <p:sp>
        <p:nvSpPr>
          <p:cNvPr id="25" name="Rectangle 40"/>
          <p:cNvSpPr/>
          <p:nvPr/>
        </p:nvSpPr>
        <p:spPr>
          <a:xfrm>
            <a:off x="11113" y="5634038"/>
            <a:ext cx="12192000" cy="692150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bg1"/>
                </a:solidFill>
              </a:rPr>
              <a:t>Регулируемые услуги оказываются с учетом требований к качеству, установленных государственными органами в пределах их компетенции</a:t>
            </a:r>
          </a:p>
        </p:txBody>
      </p:sp>
      <p:sp>
        <p:nvSpPr>
          <p:cNvPr id="62470" name="TextBox 25"/>
          <p:cNvSpPr txBox="1">
            <a:spLocks noChangeArrowheads="1"/>
          </p:cNvSpPr>
          <p:nvPr/>
        </p:nvSpPr>
        <p:spPr bwMode="auto">
          <a:xfrm>
            <a:off x="468313" y="1117600"/>
            <a:ext cx="77676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Arial (Основной текст)"/>
              </a:rPr>
              <a:t>Качество предоставляемых услуг обеспечивается:</a:t>
            </a:r>
            <a:endParaRPr lang="ru-RU" altLang="ru-RU" sz="1600">
              <a:latin typeface="Arial (Основной текст)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14325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478;p43"/>
          <p:cNvSpPr/>
          <p:nvPr/>
        </p:nvSpPr>
        <p:spPr>
          <a:xfrm>
            <a:off x="1903413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01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4" name="Google Shape;506;p43"/>
          <p:cNvSpPr txBox="1"/>
          <p:nvPr/>
        </p:nvSpPr>
        <p:spPr>
          <a:xfrm>
            <a:off x="395288" y="2111375"/>
            <a:ext cx="1838325" cy="9223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ГОСТы и СанПиНы: регламентируют параметры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теплоносителя, температурные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режимы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6" name="Google Shape;506;p43"/>
          <p:cNvSpPr txBox="1"/>
          <p:nvPr/>
        </p:nvSpPr>
        <p:spPr>
          <a:xfrm>
            <a:off x="2381250" y="2122488"/>
            <a:ext cx="1573213" cy="7397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Правила технической эксплуатации: для инженерных систем и оборудования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27" name="Rectangle 97"/>
          <p:cNvSpPr/>
          <p:nvPr/>
        </p:nvSpPr>
        <p:spPr>
          <a:xfrm>
            <a:off x="314325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478;p43"/>
          <p:cNvSpPr/>
          <p:nvPr/>
        </p:nvSpPr>
        <p:spPr>
          <a:xfrm>
            <a:off x="1903413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6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29" name="Google Shape;506;p43"/>
          <p:cNvSpPr txBox="1"/>
          <p:nvPr/>
        </p:nvSpPr>
        <p:spPr>
          <a:xfrm>
            <a:off x="433388" y="3919538"/>
            <a:ext cx="1689100" cy="73818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Использование </a:t>
            </a:r>
            <a:r>
              <a:rPr lang="ru-RU" dirty="0" err="1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энергоэффективного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 оборудования и технологий.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0" name="Google Shape;506;p43"/>
          <p:cNvSpPr txBox="1"/>
          <p:nvPr/>
        </p:nvSpPr>
        <p:spPr>
          <a:xfrm>
            <a:off x="2270125" y="3919538"/>
            <a:ext cx="1687513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Контроль потерь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тепла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на всех этапах доставки.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1" name="Rectangle 106"/>
          <p:cNvSpPr/>
          <p:nvPr/>
        </p:nvSpPr>
        <p:spPr>
          <a:xfrm>
            <a:off x="421798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478;p43"/>
          <p:cNvSpPr/>
          <p:nvPr/>
        </p:nvSpPr>
        <p:spPr>
          <a:xfrm>
            <a:off x="580707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2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3" name="Google Shape;506;p43"/>
          <p:cNvSpPr txBox="1"/>
          <p:nvPr/>
        </p:nvSpPr>
        <p:spPr>
          <a:xfrm>
            <a:off x="4333875" y="2090738"/>
            <a:ext cx="1687513" cy="9223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Лабораторный анализ воды: проводится регулярно для проверки на соответствие нормам.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4" name="Google Shape;506;p43"/>
          <p:cNvSpPr txBox="1"/>
          <p:nvPr/>
        </p:nvSpPr>
        <p:spPr>
          <a:xfrm>
            <a:off x="6170613" y="2090738"/>
            <a:ext cx="1687512" cy="9223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Мониторинг температур и давления в теплосетях и на выходе из источников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тепла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5" name="Rectangle 114"/>
          <p:cNvSpPr/>
          <p:nvPr/>
        </p:nvSpPr>
        <p:spPr>
          <a:xfrm>
            <a:off x="421798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78;p43"/>
          <p:cNvSpPr/>
          <p:nvPr/>
        </p:nvSpPr>
        <p:spPr>
          <a:xfrm>
            <a:off x="580707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5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37" name="Google Shape;506;p43"/>
          <p:cNvSpPr txBox="1"/>
          <p:nvPr/>
        </p:nvSpPr>
        <p:spPr>
          <a:xfrm>
            <a:off x="4333875" y="3937000"/>
            <a:ext cx="1687513" cy="55403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Оперативное реагирование на жалобы и обращения.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38" name="Google Shape;506;p43"/>
          <p:cNvSpPr txBox="1"/>
          <p:nvPr/>
        </p:nvSpPr>
        <p:spPr>
          <a:xfrm>
            <a:off x="6170613" y="3937000"/>
            <a:ext cx="1687512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Проведение разъяснительной работы и предоставление прозрачной информации об услугах.</a:t>
            </a:r>
          </a:p>
        </p:txBody>
      </p:sp>
      <p:sp>
        <p:nvSpPr>
          <p:cNvPr id="39" name="Rectangle 122"/>
          <p:cNvSpPr/>
          <p:nvPr/>
        </p:nvSpPr>
        <p:spPr>
          <a:xfrm>
            <a:off x="8123238" y="1782763"/>
            <a:ext cx="3756025" cy="152558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78;p43"/>
          <p:cNvSpPr/>
          <p:nvPr/>
        </p:nvSpPr>
        <p:spPr>
          <a:xfrm>
            <a:off x="9712325" y="1550988"/>
            <a:ext cx="577850" cy="4984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3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1" name="Google Shape;506;p43"/>
          <p:cNvSpPr txBox="1"/>
          <p:nvPr/>
        </p:nvSpPr>
        <p:spPr>
          <a:xfrm>
            <a:off x="8235950" y="2111375"/>
            <a:ext cx="1835150" cy="110807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Регулярное техническое обслуживание и ремонт сетей. Модернизация оборудования, замена изношенных труб и теплообменников. 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2" name="Google Shape;506;p43"/>
          <p:cNvSpPr txBox="1"/>
          <p:nvPr/>
        </p:nvSpPr>
        <p:spPr>
          <a:xfrm>
            <a:off x="10071100" y="2157413"/>
            <a:ext cx="1689100" cy="55403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Автоматизация систем управления и диспетчеризация. </a:t>
            </a:r>
          </a:p>
        </p:txBody>
      </p:sp>
      <p:sp>
        <p:nvSpPr>
          <p:cNvPr id="43" name="Rectangle 130"/>
          <p:cNvSpPr/>
          <p:nvPr/>
        </p:nvSpPr>
        <p:spPr>
          <a:xfrm>
            <a:off x="8123238" y="3589338"/>
            <a:ext cx="3756025" cy="1684337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78;p43"/>
          <p:cNvSpPr/>
          <p:nvPr/>
        </p:nvSpPr>
        <p:spPr>
          <a:xfrm>
            <a:off x="9712325" y="3355975"/>
            <a:ext cx="577850" cy="5000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 defTabSz="583170" eaLnBrk="1" fontAlgn="auto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0</a:t>
            </a:r>
            <a:r>
              <a:rPr lang="en-US" sz="3600" dirty="0">
                <a:solidFill>
                  <a:srgbClr val="5A6469"/>
                </a:solidFill>
                <a:latin typeface="Arial" panose="020B0604020202020204"/>
                <a:cs typeface="+mn-cs"/>
                <a:sym typeface="Montserrat"/>
              </a:rPr>
              <a:t>4</a:t>
            </a:r>
            <a:endParaRPr sz="3600" dirty="0">
              <a:solidFill>
                <a:srgbClr val="5A6469"/>
              </a:solidFill>
              <a:latin typeface="Arial" panose="020B0604020202020204"/>
              <a:cs typeface="+mn-cs"/>
              <a:sym typeface="Montserrat"/>
            </a:endParaRPr>
          </a:p>
        </p:txBody>
      </p:sp>
      <p:sp>
        <p:nvSpPr>
          <p:cNvPr id="45" name="Google Shape;506;p43"/>
          <p:cNvSpPr txBox="1"/>
          <p:nvPr/>
        </p:nvSpPr>
        <p:spPr>
          <a:xfrm>
            <a:off x="8235950" y="3889375"/>
            <a:ext cx="1628775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Подготовка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и сертификация специалистов, работающих на объектах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теплоснабжения. Аттестация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sp>
        <p:nvSpPr>
          <p:cNvPr id="46" name="Google Shape;506;p43"/>
          <p:cNvSpPr txBox="1"/>
          <p:nvPr/>
        </p:nvSpPr>
        <p:spPr>
          <a:xfrm>
            <a:off x="10071100" y="3889375"/>
            <a:ext cx="1689100" cy="129222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pPr eaLnBrk="1" fontAlgn="auto" hangingPunct="1">
              <a:defRPr/>
            </a:pP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Периодическое повышение квалификации является обязательным </a:t>
            </a:r>
            <a:r>
              <a:rPr lang="ru-RU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для ИТР, </a:t>
            </a:r>
            <a:r>
              <a:rPr lang="ru-RU" dirty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мастеров и операторов</a:t>
            </a:r>
            <a:r>
              <a:rPr lang="en-US" dirty="0" smtClean="0">
                <a:solidFill>
                  <a:srgbClr val="32373C"/>
                </a:solidFill>
                <a:latin typeface="Arial" panose="020B0604020202020204"/>
                <a:cs typeface="+mn-cs"/>
                <a:sym typeface="Open Sans"/>
              </a:rPr>
              <a:t>.</a:t>
            </a:r>
            <a:endParaRPr lang="en-US" dirty="0">
              <a:solidFill>
                <a:srgbClr val="32373C"/>
              </a:solidFill>
              <a:latin typeface="Arial" panose="020B0604020202020204"/>
              <a:cs typeface="+mn-cs"/>
              <a:sym typeface="Open Sans"/>
            </a:endParaRPr>
          </a:p>
        </p:txBody>
      </p:sp>
      <p:cxnSp>
        <p:nvCxnSpPr>
          <p:cNvPr id="47" name="Straight Connector 139"/>
          <p:cNvCxnSpPr>
            <a:stCxn id="21" idx="3"/>
            <a:endCxn id="31" idx="1"/>
          </p:cNvCxnSpPr>
          <p:nvPr/>
        </p:nvCxnSpPr>
        <p:spPr>
          <a:xfrm>
            <a:off x="4070350" y="2546350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8" name="Straight Connector 141"/>
          <p:cNvCxnSpPr>
            <a:stCxn id="31" idx="3"/>
            <a:endCxn id="39" idx="1"/>
          </p:cNvCxnSpPr>
          <p:nvPr/>
        </p:nvCxnSpPr>
        <p:spPr>
          <a:xfrm>
            <a:off x="7974013" y="2546350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49" name="Straight Connector 143"/>
          <p:cNvCxnSpPr>
            <a:stCxn id="43" idx="1"/>
            <a:endCxn id="35" idx="3"/>
          </p:cNvCxnSpPr>
          <p:nvPr/>
        </p:nvCxnSpPr>
        <p:spPr>
          <a:xfrm flipH="1">
            <a:off x="7974013" y="4351338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0" name="Straight Connector 145"/>
          <p:cNvCxnSpPr>
            <a:stCxn id="35" idx="1"/>
            <a:endCxn id="27" idx="3"/>
          </p:cNvCxnSpPr>
          <p:nvPr/>
        </p:nvCxnSpPr>
        <p:spPr>
          <a:xfrm flipH="1">
            <a:off x="4070350" y="4351338"/>
            <a:ext cx="147638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51" name="Straight Connector 147"/>
          <p:cNvCxnSpPr/>
          <p:nvPr/>
        </p:nvCxnSpPr>
        <p:spPr>
          <a:xfrm>
            <a:off x="11553825" y="3308350"/>
            <a:ext cx="0" cy="280988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3540125" y="2882900"/>
            <a:ext cx="414338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3" name="Freeform 223"/>
          <p:cNvSpPr>
            <a:spLocks noEditPoints="1"/>
          </p:cNvSpPr>
          <p:nvPr/>
        </p:nvSpPr>
        <p:spPr bwMode="auto">
          <a:xfrm>
            <a:off x="744378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038" y="2882900"/>
            <a:ext cx="414337" cy="350838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5" name="Freeform 223"/>
          <p:cNvSpPr>
            <a:spLocks noEditPoints="1"/>
          </p:cNvSpPr>
          <p:nvPr/>
        </p:nvSpPr>
        <p:spPr bwMode="auto">
          <a:xfrm>
            <a:off x="3540125" y="4687888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7443788" y="4687888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7" name="Freeform 223"/>
          <p:cNvSpPr>
            <a:spLocks noEditPoints="1"/>
          </p:cNvSpPr>
          <p:nvPr/>
        </p:nvSpPr>
        <p:spPr bwMode="auto">
          <a:xfrm>
            <a:off x="11349038" y="4860925"/>
            <a:ext cx="414337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2373C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1905000"/>
            <a:ext cx="341630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Соблюдение нормативных требований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18025" y="1905000"/>
            <a:ext cx="3416300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Контроль качества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91513" y="1905000"/>
            <a:ext cx="3417887" cy="1857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Надёжность и состояние инфраструктуры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43900" y="3703638"/>
            <a:ext cx="3416300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Квалификация персонала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60875" y="3706813"/>
            <a:ext cx="3417888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Работа с потребителями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000" y="3703638"/>
            <a:ext cx="3416300" cy="1857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Энергосбережение и </a:t>
            </a:r>
            <a:r>
              <a:rPr lang="ru-RU" sz="1200" dirty="0" err="1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ресурсоэффективность</a:t>
            </a:r>
            <a:r>
              <a:rPr lang="ru-RU" sz="1200" dirty="0">
                <a:solidFill>
                  <a:srgbClr val="EF7F1A"/>
                </a:solidFill>
                <a:latin typeface="Arial" panose="020B0604020202020204"/>
                <a:cs typeface="+mn-cs"/>
                <a:sym typeface="Open Sans"/>
              </a:rPr>
              <a:t> </a:t>
            </a:r>
            <a:endParaRPr lang="ru-RU" sz="1200" dirty="0">
              <a:solidFill>
                <a:srgbClr val="EF7F1A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0&quot;&gt;&lt;m_msothmcolidx val=&quot;0&quot;/&gt;&lt;m_rgb r=&quot;BC&quot; g=&quot;BC&quot; b=&quot;BC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YesiZHXPp6bUb99Gd4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lDR5PH3TR7trUK1ffb5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FywOUhj9VK8oqCB.Suq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rKNSTu3JFb94lsyuQL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agpKUdy0efFw.Ly8lM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2J820EckTxvTLe5CsW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FQFVnDq7xTu931YLDZ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PisO8WkAaOHs3yi.Pt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iOo4dTVWKQ1m_p7zrMQ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ocwB4LJfcbFYSYwj5P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2IbRs2hHhRli1pZvSou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sSrXPuj_PNWBi2j4Uz8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oM.EUT6b4mBrDbOO_U49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RmO2.rNF2z4175YxhR71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x.pnumtlHj6ekmvtY8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KIFReDpbMjjiqo3.e_x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17vqEGtgsJHXPGJLDCE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Zu7aAkBfA4C32amzjbN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CMMPiyIAEgkL.ppZx0g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jV3GlK_naAnVmmaIMVT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fGHnPtL.jFZ8iNrzB53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i3p0npmTl1w8iMWiMNJ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Aims3kVhJL1jmjLd.I.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nqgq_EdsmIUp99ZJlvu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BDhaKWc.Ojdq7DtOM9s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ERG Palette">
      <a:dk1>
        <a:sysClr val="windowText" lastClr="000000"/>
      </a:dk1>
      <a:lt1>
        <a:sysClr val="window" lastClr="FFFFFF"/>
      </a:lt1>
      <a:dk2>
        <a:srgbClr val="EE7D11"/>
      </a:dk2>
      <a:lt2>
        <a:srgbClr val="F5C77B"/>
      </a:lt2>
      <a:accent1>
        <a:srgbClr val="757477"/>
      </a:accent1>
      <a:accent2>
        <a:srgbClr val="BFBFBF"/>
      </a:accent2>
      <a:accent3>
        <a:srgbClr val="E2E2E2"/>
      </a:accent3>
      <a:accent4>
        <a:srgbClr val="3F547F"/>
      </a:accent4>
      <a:accent5>
        <a:srgbClr val="C22326"/>
      </a:accent5>
      <a:accent6>
        <a:srgbClr val="BCDD5A"/>
      </a:accent6>
      <a:hlink>
        <a:srgbClr val="0000FF"/>
      </a:hlink>
      <a:folHlink>
        <a:srgbClr val="800080"/>
      </a:folHlink>
    </a:clrScheme>
    <a:fontScheme name="E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0" ma:contentTypeDescription="Создание документа." ma:contentTypeScope="" ma:versionID="9de2291b5e6623785806e3f64a01eb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6D4261-0DD1-447A-BF52-FFBA20D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64FD01-9D84-43D1-8584-8C0CACBE7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537EC3-40D3-4C8E-B92A-61C80E82514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2901</TotalTime>
  <Words>1814</Words>
  <Application>Microsoft Office PowerPoint</Application>
  <PresentationFormat>Широкоэкранный</PresentationFormat>
  <Paragraphs>419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Wingdings</vt:lpstr>
      <vt:lpstr>Blank</vt:lpstr>
      <vt:lpstr>ERG</vt:lpstr>
      <vt:lpstr>Слайд think-cell</vt:lpstr>
      <vt:lpstr>Презентация PowerPoint</vt:lpstr>
      <vt:lpstr>Общая информация</vt:lpstr>
      <vt:lpstr>Информация об исполнении утвержденной инвестиционной программы по итогам 1 полугодия 2025 года</vt:lpstr>
      <vt:lpstr>Информация об исполнении утвержденной инвестиционной программы по итогам 1 полугодия 2025 года (продолжение)</vt:lpstr>
      <vt:lpstr>Информация о постатейном исполнении утвержденной тарифной сметы  по итогам 1 полугодия 2025 года</vt:lpstr>
      <vt:lpstr>Информация о соблюдении показателей качества и надежности регулируемых услуг и о достижении показателей эффективности деятельности по итогам 1 полугодия 2025 года</vt:lpstr>
      <vt:lpstr>Информация об основных финансово-экономических показателях деятельности  и объемах предоставленных регулируемых услуг по итогам 1 полугодия 2025 года</vt:lpstr>
      <vt:lpstr>Информация о проводимой работе с потребителями регулируемых услуг</vt:lpstr>
      <vt:lpstr>Презентация PowerPoint</vt:lpstr>
      <vt:lpstr>Информация о перспективах деятельности (планы развития), в том числе возможных изменениях тарифов</vt:lpstr>
      <vt:lpstr>Информация об оказываемых услугах подъездных путей (малая мощность) по итогам полугодия 2025 года</vt:lpstr>
      <vt:lpstr>Презентация PowerPoint</vt:lpstr>
    </vt:vector>
  </TitlesOfParts>
  <Company>ENRC Marketing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of the presentation</dc:title>
  <dc:creator>Valentina Moleva</dc:creator>
  <cp:lastModifiedBy>Anuar Bimaganov</cp:lastModifiedBy>
  <cp:revision>202</cp:revision>
  <cp:lastPrinted>2016-09-02T06:24:06Z</cp:lastPrinted>
  <dcterms:created xsi:type="dcterms:W3CDTF">2016-09-22T11:35:24Z</dcterms:created>
  <dcterms:modified xsi:type="dcterms:W3CDTF">2025-07-17T09:16:33Z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